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2" r:id="rId3"/>
    <p:sldId id="265" r:id="rId4"/>
    <p:sldId id="266" r:id="rId5"/>
    <p:sldId id="274" r:id="rId6"/>
    <p:sldId id="286" r:id="rId7"/>
    <p:sldId id="285" r:id="rId8"/>
    <p:sldId id="267" r:id="rId9"/>
    <p:sldId id="287" r:id="rId10"/>
    <p:sldId id="273" r:id="rId11"/>
    <p:sldId id="271" r:id="rId12"/>
    <p:sldId id="288" r:id="rId13"/>
    <p:sldId id="289" r:id="rId14"/>
    <p:sldId id="290" r:id="rId15"/>
    <p:sldId id="291" r:id="rId16"/>
    <p:sldId id="276" r:id="rId17"/>
    <p:sldId id="275" r:id="rId18"/>
    <p:sldId id="281" r:id="rId19"/>
    <p:sldId id="292" r:id="rId20"/>
    <p:sldId id="293" r:id="rId21"/>
    <p:sldId id="294" r:id="rId22"/>
    <p:sldId id="269" r:id="rId23"/>
    <p:sldId id="284" r:id="rId24"/>
    <p:sldId id="270" r:id="rId25"/>
    <p:sldId id="278" r:id="rId26"/>
    <p:sldId id="268" r:id="rId27"/>
    <p:sldId id="279" r:id="rId28"/>
    <p:sldId id="280" r:id="rId29"/>
    <p:sldId id="282" r:id="rId30"/>
    <p:sldId id="295" r:id="rId31"/>
    <p:sldId id="296" r:id="rId32"/>
    <p:sldId id="297" r:id="rId33"/>
    <p:sldId id="298" r:id="rId34"/>
    <p:sldId id="299" r:id="rId35"/>
    <p:sldId id="300" r:id="rId36"/>
    <p:sldId id="301" r:id="rId37"/>
    <p:sldId id="258" r:id="rId38"/>
    <p:sldId id="28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885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7" autoAdjust="0"/>
    <p:restoredTop sz="80812" autoAdjust="0"/>
  </p:normalViewPr>
  <p:slideViewPr>
    <p:cSldViewPr snapToGrid="0">
      <p:cViewPr varScale="1">
        <p:scale>
          <a:sx n="60" d="100"/>
          <a:sy n="60" d="100"/>
        </p:scale>
        <p:origin x="72" y="786"/>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5AD4AC-F577-43AC-AFF6-B428C2623486}" type="doc">
      <dgm:prSet loTypeId="urn:microsoft.com/office/officeart/2005/8/layout/bProcess4" loCatId="process" qsTypeId="urn:microsoft.com/office/officeart/2005/8/quickstyle/simple2" qsCatId="simple" csTypeId="urn:microsoft.com/office/officeart/2005/8/colors/accent2_3" csCatId="accent2" phldr="1"/>
      <dgm:spPr/>
      <dgm:t>
        <a:bodyPr/>
        <a:lstStyle/>
        <a:p>
          <a:endParaRPr lang="en-GB"/>
        </a:p>
      </dgm:t>
    </dgm:pt>
    <dgm:pt modelId="{0EC34561-7D44-48CD-BDB7-F432D1067DDE}">
      <dgm:prSet phldrT="[Text]" custT="1"/>
      <dgm:spPr/>
      <dgm:t>
        <a:bodyPr/>
        <a:lstStyle/>
        <a:p>
          <a:r>
            <a:rPr lang="en-GB" sz="1300"/>
            <a:t>Establish database connection</a:t>
          </a:r>
          <a:endParaRPr lang="en-GB" sz="1300" dirty="0"/>
        </a:p>
      </dgm:t>
    </dgm:pt>
    <dgm:pt modelId="{5FEA56D6-46E1-4C1B-80AE-6C96D639E7AE}" type="parTrans" cxnId="{839D24EB-BA54-467A-A060-DB8EBDF3A2C3}">
      <dgm:prSet/>
      <dgm:spPr/>
      <dgm:t>
        <a:bodyPr/>
        <a:lstStyle/>
        <a:p>
          <a:endParaRPr lang="en-GB" sz="2400"/>
        </a:p>
      </dgm:t>
    </dgm:pt>
    <dgm:pt modelId="{C99A81DA-EBA6-4B6B-B8CF-E5F0AE8A8FB4}" type="sibTrans" cxnId="{839D24EB-BA54-467A-A060-DB8EBDF3A2C3}">
      <dgm:prSet/>
      <dgm:spPr/>
      <dgm:t>
        <a:bodyPr/>
        <a:lstStyle/>
        <a:p>
          <a:endParaRPr lang="en-GB" sz="2400"/>
        </a:p>
      </dgm:t>
    </dgm:pt>
    <dgm:pt modelId="{71FA1F39-5A70-4D27-B180-F5B41B33018F}">
      <dgm:prSet phldrT="[Text]" custT="1"/>
      <dgm:spPr/>
      <dgm:t>
        <a:bodyPr/>
        <a:lstStyle/>
        <a:p>
          <a:r>
            <a:rPr lang="en-GB" sz="1300"/>
            <a:t>Capture the placename the user wants to search for – set to variable</a:t>
          </a:r>
          <a:br>
            <a:rPr lang="en-GB" sz="1300"/>
          </a:br>
          <a:r>
            <a:rPr lang="en-GB" sz="1300"/>
            <a:t>-&gt; dialogue box</a:t>
          </a:r>
          <a:br>
            <a:rPr lang="en-GB" sz="1300"/>
          </a:br>
          <a:r>
            <a:rPr lang="en-GB" sz="1300"/>
            <a:t>-&gt; what will the dialogue box look like? Also needs to present matches back to the user and capture choice</a:t>
          </a:r>
          <a:endParaRPr lang="en-GB" sz="1300" dirty="0"/>
        </a:p>
      </dgm:t>
    </dgm:pt>
    <dgm:pt modelId="{F3FFCAD6-34F0-470D-977E-0ED7B7D318A1}" type="parTrans" cxnId="{0ECC76BB-E000-4688-AF2A-439BEA197218}">
      <dgm:prSet/>
      <dgm:spPr/>
      <dgm:t>
        <a:bodyPr/>
        <a:lstStyle/>
        <a:p>
          <a:endParaRPr lang="en-GB" sz="2400"/>
        </a:p>
      </dgm:t>
    </dgm:pt>
    <dgm:pt modelId="{D8E85E63-8374-4CD8-BF44-C21F81489AE2}" type="sibTrans" cxnId="{0ECC76BB-E000-4688-AF2A-439BEA197218}">
      <dgm:prSet/>
      <dgm:spPr/>
      <dgm:t>
        <a:bodyPr/>
        <a:lstStyle/>
        <a:p>
          <a:endParaRPr lang="en-GB" sz="2400"/>
        </a:p>
      </dgm:t>
    </dgm:pt>
    <dgm:pt modelId="{0EA6C500-764A-4136-A1C6-309E5A2E9EAF}">
      <dgm:prSet phldrT="[Text]" custT="1"/>
      <dgm:spPr/>
      <dgm:t>
        <a:bodyPr/>
        <a:lstStyle/>
        <a:p>
          <a:r>
            <a:rPr lang="en-GB" sz="1300"/>
            <a:t>Maximise chance of matching with database places</a:t>
          </a:r>
          <a:br>
            <a:rPr lang="en-GB" sz="1300"/>
          </a:br>
          <a:r>
            <a:rPr lang="en-GB" sz="1300"/>
            <a:t>-&gt; string cleaning. Get rid of dodgy characters, deal with lower case/upper case</a:t>
          </a:r>
          <a:endParaRPr lang="en-GB" sz="1300" dirty="0"/>
        </a:p>
      </dgm:t>
    </dgm:pt>
    <dgm:pt modelId="{44A35D04-0970-4532-8D4D-F198146B5150}" type="parTrans" cxnId="{EC4E93DA-3EAD-4AC9-9E03-377203A626BB}">
      <dgm:prSet/>
      <dgm:spPr/>
      <dgm:t>
        <a:bodyPr/>
        <a:lstStyle/>
        <a:p>
          <a:endParaRPr lang="en-GB" sz="2400"/>
        </a:p>
      </dgm:t>
    </dgm:pt>
    <dgm:pt modelId="{733A23A3-19E4-487F-8353-05ED1339E439}" type="sibTrans" cxnId="{EC4E93DA-3EAD-4AC9-9E03-377203A626BB}">
      <dgm:prSet/>
      <dgm:spPr/>
      <dgm:t>
        <a:bodyPr/>
        <a:lstStyle/>
        <a:p>
          <a:endParaRPr lang="en-GB" sz="2400"/>
        </a:p>
      </dgm:t>
    </dgm:pt>
    <dgm:pt modelId="{70AEBDE8-1C6A-43C7-BCAC-F7A4B5C41B67}">
      <dgm:prSet phldrT="[Text]" custT="1"/>
      <dgm:spPr/>
      <dgm:t>
        <a:bodyPr/>
        <a:lstStyle/>
        <a:p>
          <a:r>
            <a:rPr lang="en-GB" sz="1300"/>
            <a:t>Insert search term into SQL query string</a:t>
          </a:r>
          <a:br>
            <a:rPr lang="en-GB" sz="1300"/>
          </a:br>
          <a:r>
            <a:rPr lang="en-GB" sz="1300"/>
            <a:t>-&gt; need table and field names to go into query. Which fields do I need to return?</a:t>
          </a:r>
          <a:endParaRPr lang="en-GB" sz="1300" dirty="0"/>
        </a:p>
      </dgm:t>
    </dgm:pt>
    <dgm:pt modelId="{AB1B61EB-DB13-42E9-A8CB-C7AC0E182FB2}" type="parTrans" cxnId="{456B3540-5DED-44B3-AA35-B8334C2450FF}">
      <dgm:prSet/>
      <dgm:spPr/>
      <dgm:t>
        <a:bodyPr/>
        <a:lstStyle/>
        <a:p>
          <a:endParaRPr lang="en-GB" sz="2400"/>
        </a:p>
      </dgm:t>
    </dgm:pt>
    <dgm:pt modelId="{4A34F1CD-4EC3-48CE-9401-49169C3429EB}" type="sibTrans" cxnId="{456B3540-5DED-44B3-AA35-B8334C2450FF}">
      <dgm:prSet/>
      <dgm:spPr/>
      <dgm:t>
        <a:bodyPr/>
        <a:lstStyle/>
        <a:p>
          <a:endParaRPr lang="en-GB" sz="2400"/>
        </a:p>
      </dgm:t>
    </dgm:pt>
    <dgm:pt modelId="{3331C22F-F734-4F05-974A-21B9FF01EE69}">
      <dgm:prSet phldrT="[Text]" custT="1"/>
      <dgm:spPr/>
      <dgm:t>
        <a:bodyPr/>
        <a:lstStyle/>
        <a:p>
          <a:r>
            <a:rPr lang="en-GB" sz="1300"/>
            <a:t>Create empty variables to receive the query results. </a:t>
          </a:r>
          <a:br>
            <a:rPr lang="en-GB" sz="1300"/>
          </a:br>
          <a:r>
            <a:rPr lang="en-GB" sz="1300"/>
            <a:t>-&gt; how do I want to structure these? Lists holding the returned values for each individual field</a:t>
          </a:r>
          <a:endParaRPr lang="en-GB" sz="1300" dirty="0"/>
        </a:p>
      </dgm:t>
    </dgm:pt>
    <dgm:pt modelId="{2C0C8DF0-F6F5-4C55-B37D-8823DE3DF7B4}" type="parTrans" cxnId="{A714DAAD-0A54-402C-A05E-355D3A9436EF}">
      <dgm:prSet/>
      <dgm:spPr/>
      <dgm:t>
        <a:bodyPr/>
        <a:lstStyle/>
        <a:p>
          <a:endParaRPr lang="en-GB" sz="2400"/>
        </a:p>
      </dgm:t>
    </dgm:pt>
    <dgm:pt modelId="{1AD7C94E-62D9-416C-AB35-AD4045B802AB}" type="sibTrans" cxnId="{A714DAAD-0A54-402C-A05E-355D3A9436EF}">
      <dgm:prSet/>
      <dgm:spPr/>
      <dgm:t>
        <a:bodyPr/>
        <a:lstStyle/>
        <a:p>
          <a:endParaRPr lang="en-GB" sz="2400"/>
        </a:p>
      </dgm:t>
    </dgm:pt>
    <dgm:pt modelId="{9784D480-AD73-4D68-9E75-C6B7E317BDE2}">
      <dgm:prSet phldrT="[Text]" custT="1"/>
      <dgm:spPr/>
      <dgm:t>
        <a:bodyPr/>
        <a:lstStyle/>
        <a:p>
          <a:r>
            <a:rPr lang="en-GB" sz="1300"/>
            <a:t>Run query, putting returned values into their respective list variables</a:t>
          </a:r>
          <a:endParaRPr lang="en-GB" sz="1300" dirty="0"/>
        </a:p>
      </dgm:t>
    </dgm:pt>
    <dgm:pt modelId="{D52F1D05-C550-4297-A961-06E356B4D1D4}" type="parTrans" cxnId="{BABE9C35-5F47-44FA-B1D5-F9DD320EC2FF}">
      <dgm:prSet/>
      <dgm:spPr/>
      <dgm:t>
        <a:bodyPr/>
        <a:lstStyle/>
        <a:p>
          <a:endParaRPr lang="en-GB" sz="2400"/>
        </a:p>
      </dgm:t>
    </dgm:pt>
    <dgm:pt modelId="{748CDD27-439E-46DB-83D0-93D1387E385C}" type="sibTrans" cxnId="{BABE9C35-5F47-44FA-B1D5-F9DD320EC2FF}">
      <dgm:prSet/>
      <dgm:spPr/>
      <dgm:t>
        <a:bodyPr/>
        <a:lstStyle/>
        <a:p>
          <a:endParaRPr lang="en-GB" sz="2400"/>
        </a:p>
      </dgm:t>
    </dgm:pt>
    <dgm:pt modelId="{E4EF463D-6970-47BC-B222-98966153D21A}">
      <dgm:prSet phldrT="[Text]" custT="1"/>
      <dgm:spPr/>
      <dgm:t>
        <a:bodyPr/>
        <a:lstStyle/>
        <a:p>
          <a:r>
            <a:rPr lang="en-GB" sz="1300"/>
            <a:t>Update dialogue box with the returned matches. Change the focus of the dialogue box for user friendliness</a:t>
          </a:r>
          <a:endParaRPr lang="en-GB" sz="1300" dirty="0"/>
        </a:p>
      </dgm:t>
    </dgm:pt>
    <dgm:pt modelId="{B25F236B-9646-4D74-8A1C-85EA42ACEE72}" type="parTrans" cxnId="{6B333F89-D072-499D-B38A-3465835A10F8}">
      <dgm:prSet/>
      <dgm:spPr/>
      <dgm:t>
        <a:bodyPr/>
        <a:lstStyle/>
        <a:p>
          <a:endParaRPr lang="en-GB" sz="2400"/>
        </a:p>
      </dgm:t>
    </dgm:pt>
    <dgm:pt modelId="{2C10F8DA-0719-42B5-A318-4B5CA75B9B7C}" type="sibTrans" cxnId="{6B333F89-D072-499D-B38A-3465835A10F8}">
      <dgm:prSet/>
      <dgm:spPr/>
      <dgm:t>
        <a:bodyPr/>
        <a:lstStyle/>
        <a:p>
          <a:endParaRPr lang="en-GB" sz="2400"/>
        </a:p>
      </dgm:t>
    </dgm:pt>
    <dgm:pt modelId="{49F551A8-B89E-4615-B7A3-79DB76DD67EC}">
      <dgm:prSet phldrT="[Text]" custT="1"/>
      <dgm:spPr/>
      <dgm:t>
        <a:bodyPr/>
        <a:lstStyle/>
        <a:p>
          <a:r>
            <a:rPr lang="en-GB" sz="1300"/>
            <a:t>Capture which match the user selects. Use index number</a:t>
          </a:r>
          <a:endParaRPr lang="en-GB" sz="1300" dirty="0"/>
        </a:p>
      </dgm:t>
    </dgm:pt>
    <dgm:pt modelId="{59EB88C6-7B73-4445-9FE9-9E3DFE1A97FB}" type="parTrans" cxnId="{44030C3F-E827-460F-9ECE-497842B35A69}">
      <dgm:prSet/>
      <dgm:spPr/>
      <dgm:t>
        <a:bodyPr/>
        <a:lstStyle/>
        <a:p>
          <a:endParaRPr lang="en-GB" sz="2400"/>
        </a:p>
      </dgm:t>
    </dgm:pt>
    <dgm:pt modelId="{99595AAD-7461-4CF5-938A-4F0D8AE59F8C}" type="sibTrans" cxnId="{44030C3F-E827-460F-9ECE-497842B35A69}">
      <dgm:prSet/>
      <dgm:spPr/>
      <dgm:t>
        <a:bodyPr/>
        <a:lstStyle/>
        <a:p>
          <a:endParaRPr lang="en-GB" sz="2400"/>
        </a:p>
      </dgm:t>
    </dgm:pt>
    <dgm:pt modelId="{09319977-3959-43D9-B300-5EF95E4BA7F7}">
      <dgm:prSet phldrT="[Text]" custT="1"/>
      <dgm:spPr/>
      <dgm:t>
        <a:bodyPr/>
        <a:lstStyle/>
        <a:p>
          <a:r>
            <a:rPr lang="en-GB" sz="1300"/>
            <a:t>Zoom the map extent to that rectangle </a:t>
          </a:r>
          <a:endParaRPr lang="en-GB" sz="1300" dirty="0"/>
        </a:p>
      </dgm:t>
    </dgm:pt>
    <dgm:pt modelId="{392A22E0-A405-422F-B60C-CC9DADFC8FC8}" type="parTrans" cxnId="{7F02A15C-E30E-480C-9B51-3D3B78867C40}">
      <dgm:prSet/>
      <dgm:spPr/>
      <dgm:t>
        <a:bodyPr/>
        <a:lstStyle/>
        <a:p>
          <a:endParaRPr lang="en-GB" sz="2400"/>
        </a:p>
      </dgm:t>
    </dgm:pt>
    <dgm:pt modelId="{4862E14B-E86F-4013-B7AA-FCC9F8F434A2}" type="sibTrans" cxnId="{7F02A15C-E30E-480C-9B51-3D3B78867C40}">
      <dgm:prSet/>
      <dgm:spPr/>
      <dgm:t>
        <a:bodyPr/>
        <a:lstStyle/>
        <a:p>
          <a:endParaRPr lang="en-GB" sz="2400"/>
        </a:p>
      </dgm:t>
    </dgm:pt>
    <dgm:pt modelId="{60C4D4AC-42F2-4DEC-8579-F672224A6D09}">
      <dgm:prSet custT="1"/>
      <dgm:spPr/>
      <dgm:t>
        <a:bodyPr/>
        <a:lstStyle/>
        <a:p>
          <a:r>
            <a:rPr lang="en-GB" sz="1300" dirty="0"/>
            <a:t>Construct QGIS rectangle with the </a:t>
          </a:r>
          <a:r>
            <a:rPr lang="en-GB" sz="1300" dirty="0" err="1"/>
            <a:t>xmin</a:t>
          </a:r>
          <a:r>
            <a:rPr lang="en-GB" sz="1300" dirty="0"/>
            <a:t>, </a:t>
          </a:r>
          <a:r>
            <a:rPr lang="en-GB" sz="1300" dirty="0" err="1"/>
            <a:t>ymin</a:t>
          </a:r>
          <a:r>
            <a:rPr lang="en-GB" sz="1300" dirty="0"/>
            <a:t>, </a:t>
          </a:r>
          <a:r>
            <a:rPr lang="en-GB" sz="1300" dirty="0" err="1"/>
            <a:t>xmax</a:t>
          </a:r>
          <a:r>
            <a:rPr lang="en-GB" sz="1300" dirty="0"/>
            <a:t>, </a:t>
          </a:r>
          <a:r>
            <a:rPr lang="en-GB" sz="1300" dirty="0" err="1"/>
            <a:t>ymax</a:t>
          </a:r>
          <a:r>
            <a:rPr lang="en-GB" sz="1300" dirty="0"/>
            <a:t> list variables (use index number to pick the </a:t>
          </a:r>
          <a:r>
            <a:rPr lang="en-GB" sz="1300" dirty="0" err="1"/>
            <a:t>geom</a:t>
          </a:r>
          <a:r>
            <a:rPr lang="en-GB" sz="1300" dirty="0"/>
            <a:t> values of the right match)</a:t>
          </a:r>
        </a:p>
      </dgm:t>
    </dgm:pt>
    <dgm:pt modelId="{900FF7D1-5205-4B53-8143-E96845BD684E}" type="parTrans" cxnId="{284707F7-353D-43B0-8FE2-CCCF6F20900A}">
      <dgm:prSet/>
      <dgm:spPr/>
      <dgm:t>
        <a:bodyPr/>
        <a:lstStyle/>
        <a:p>
          <a:endParaRPr lang="en-GB" sz="2400"/>
        </a:p>
      </dgm:t>
    </dgm:pt>
    <dgm:pt modelId="{9F38DCA5-22EF-42E2-948C-92C93C633239}" type="sibTrans" cxnId="{284707F7-353D-43B0-8FE2-CCCF6F20900A}">
      <dgm:prSet/>
      <dgm:spPr/>
      <dgm:t>
        <a:bodyPr/>
        <a:lstStyle/>
        <a:p>
          <a:endParaRPr lang="en-GB" sz="2400"/>
        </a:p>
      </dgm:t>
    </dgm:pt>
    <dgm:pt modelId="{ECAB6FF6-4293-4184-9C41-199B27D46BDF}">
      <dgm:prSet custT="1"/>
      <dgm:spPr/>
      <dgm:t>
        <a:bodyPr/>
        <a:lstStyle/>
        <a:p>
          <a:r>
            <a:rPr lang="en-GB" sz="1300"/>
            <a:t>Close the dialogue box</a:t>
          </a:r>
          <a:endParaRPr lang="en-GB" sz="1300" dirty="0"/>
        </a:p>
      </dgm:t>
    </dgm:pt>
    <dgm:pt modelId="{B1EA00FC-2CCF-4E34-A31F-88D1D1C14B1F}" type="parTrans" cxnId="{5E9EF3EB-2286-490D-BF3B-270553FCADB7}">
      <dgm:prSet/>
      <dgm:spPr/>
      <dgm:t>
        <a:bodyPr/>
        <a:lstStyle/>
        <a:p>
          <a:endParaRPr lang="en-GB" sz="2400"/>
        </a:p>
      </dgm:t>
    </dgm:pt>
    <dgm:pt modelId="{1C7B678D-CFAB-41B6-8BF0-236CD2202EE3}" type="sibTrans" cxnId="{5E9EF3EB-2286-490D-BF3B-270553FCADB7}">
      <dgm:prSet/>
      <dgm:spPr/>
      <dgm:t>
        <a:bodyPr/>
        <a:lstStyle/>
        <a:p>
          <a:endParaRPr lang="en-GB" sz="2400"/>
        </a:p>
      </dgm:t>
    </dgm:pt>
    <dgm:pt modelId="{FD204ED9-CAB1-4C03-AD83-90E60E1F0E34}" type="pres">
      <dgm:prSet presAssocID="{E05AD4AC-F577-43AC-AFF6-B428C2623486}" presName="Name0" presStyleCnt="0">
        <dgm:presLayoutVars>
          <dgm:dir/>
          <dgm:resizeHandles/>
        </dgm:presLayoutVars>
      </dgm:prSet>
      <dgm:spPr/>
    </dgm:pt>
    <dgm:pt modelId="{B6706F5D-2045-4CCD-A945-EBDEC1DA0EEF}" type="pres">
      <dgm:prSet presAssocID="{0EC34561-7D44-48CD-BDB7-F432D1067DDE}" presName="compNode" presStyleCnt="0"/>
      <dgm:spPr/>
    </dgm:pt>
    <dgm:pt modelId="{4AEC3C65-03D1-475F-A45B-655BF67598B8}" type="pres">
      <dgm:prSet presAssocID="{0EC34561-7D44-48CD-BDB7-F432D1067DDE}" presName="dummyConnPt" presStyleCnt="0"/>
      <dgm:spPr/>
    </dgm:pt>
    <dgm:pt modelId="{D8D2C13E-AC4D-4758-AEF0-F3F483A426BD}" type="pres">
      <dgm:prSet presAssocID="{0EC34561-7D44-48CD-BDB7-F432D1067DDE}" presName="node" presStyleLbl="node1" presStyleIdx="0" presStyleCnt="11" custScaleY="56461" custLinFactNeighborX="-606" custLinFactNeighborY="-1612">
        <dgm:presLayoutVars>
          <dgm:bulletEnabled val="1"/>
        </dgm:presLayoutVars>
      </dgm:prSet>
      <dgm:spPr/>
    </dgm:pt>
    <dgm:pt modelId="{AA9F35B7-AEB4-4240-95A6-A0572AFFFA58}" type="pres">
      <dgm:prSet presAssocID="{C99A81DA-EBA6-4B6B-B8CF-E5F0AE8A8FB4}" presName="sibTrans" presStyleLbl="bgSibTrans2D1" presStyleIdx="0" presStyleCnt="10"/>
      <dgm:spPr/>
    </dgm:pt>
    <dgm:pt modelId="{90F2E93E-2CB0-4CFD-A1C3-031879EC07C1}" type="pres">
      <dgm:prSet presAssocID="{71FA1F39-5A70-4D27-B180-F5B41B33018F}" presName="compNode" presStyleCnt="0"/>
      <dgm:spPr/>
    </dgm:pt>
    <dgm:pt modelId="{12BCE623-5559-407D-933C-99055A1BA1D9}" type="pres">
      <dgm:prSet presAssocID="{71FA1F39-5A70-4D27-B180-F5B41B33018F}" presName="dummyConnPt" presStyleCnt="0"/>
      <dgm:spPr/>
    </dgm:pt>
    <dgm:pt modelId="{1479750A-30C8-4E16-A260-A51A557230AA}" type="pres">
      <dgm:prSet presAssocID="{71FA1F39-5A70-4D27-B180-F5B41B33018F}" presName="node" presStyleLbl="node1" presStyleIdx="1" presStyleCnt="11" custScaleY="135153" custLinFactNeighborX="-607" custLinFactNeighborY="-1011">
        <dgm:presLayoutVars>
          <dgm:bulletEnabled val="1"/>
        </dgm:presLayoutVars>
      </dgm:prSet>
      <dgm:spPr/>
    </dgm:pt>
    <dgm:pt modelId="{F3ADA491-47AE-4205-9F79-F83760E118D4}" type="pres">
      <dgm:prSet presAssocID="{D8E85E63-8374-4CD8-BF44-C21F81489AE2}" presName="sibTrans" presStyleLbl="bgSibTrans2D1" presStyleIdx="1" presStyleCnt="10"/>
      <dgm:spPr/>
    </dgm:pt>
    <dgm:pt modelId="{DBCCC9AF-47F8-4083-82FE-07C7409D19EE}" type="pres">
      <dgm:prSet presAssocID="{0EA6C500-764A-4136-A1C6-309E5A2E9EAF}" presName="compNode" presStyleCnt="0"/>
      <dgm:spPr/>
    </dgm:pt>
    <dgm:pt modelId="{8B39C867-3A57-411F-A864-75891766073A}" type="pres">
      <dgm:prSet presAssocID="{0EA6C500-764A-4136-A1C6-309E5A2E9EAF}" presName="dummyConnPt" presStyleCnt="0"/>
      <dgm:spPr/>
    </dgm:pt>
    <dgm:pt modelId="{C1F5C7F1-2AEB-49E8-A0CE-E0877C85B9D1}" type="pres">
      <dgm:prSet presAssocID="{0EA6C500-764A-4136-A1C6-309E5A2E9EAF}" presName="node" presStyleLbl="node1" presStyleIdx="2" presStyleCnt="11">
        <dgm:presLayoutVars>
          <dgm:bulletEnabled val="1"/>
        </dgm:presLayoutVars>
      </dgm:prSet>
      <dgm:spPr/>
    </dgm:pt>
    <dgm:pt modelId="{7D2702E8-D06C-4AF4-828C-12CBF4726A5D}" type="pres">
      <dgm:prSet presAssocID="{733A23A3-19E4-487F-8353-05ED1339E439}" presName="sibTrans" presStyleLbl="bgSibTrans2D1" presStyleIdx="2" presStyleCnt="10"/>
      <dgm:spPr/>
    </dgm:pt>
    <dgm:pt modelId="{DE4C5C60-7094-4DE2-A4AC-C9BAF9A4851E}" type="pres">
      <dgm:prSet presAssocID="{70AEBDE8-1C6A-43C7-BCAC-F7A4B5C41B67}" presName="compNode" presStyleCnt="0"/>
      <dgm:spPr/>
    </dgm:pt>
    <dgm:pt modelId="{5E5DFDA0-916F-4491-8726-DC9A97B8CC65}" type="pres">
      <dgm:prSet presAssocID="{70AEBDE8-1C6A-43C7-BCAC-F7A4B5C41B67}" presName="dummyConnPt" presStyleCnt="0"/>
      <dgm:spPr/>
    </dgm:pt>
    <dgm:pt modelId="{90162B39-00DC-42EB-B882-8DE687A335E4}" type="pres">
      <dgm:prSet presAssocID="{70AEBDE8-1C6A-43C7-BCAC-F7A4B5C41B67}" presName="node" presStyleLbl="node1" presStyleIdx="3" presStyleCnt="11" custLinFactX="14075" custLinFactY="-24851" custLinFactNeighborX="100000" custLinFactNeighborY="-100000">
        <dgm:presLayoutVars>
          <dgm:bulletEnabled val="1"/>
        </dgm:presLayoutVars>
      </dgm:prSet>
      <dgm:spPr/>
    </dgm:pt>
    <dgm:pt modelId="{C4661361-3A64-49FB-8691-B5EE51C70607}" type="pres">
      <dgm:prSet presAssocID="{4A34F1CD-4EC3-48CE-9401-49169C3429EB}" presName="sibTrans" presStyleLbl="bgSibTrans2D1" presStyleIdx="3" presStyleCnt="10"/>
      <dgm:spPr/>
    </dgm:pt>
    <dgm:pt modelId="{C45CDDC5-7F46-4682-A948-CFE5D59794A3}" type="pres">
      <dgm:prSet presAssocID="{3331C22F-F734-4F05-974A-21B9FF01EE69}" presName="compNode" presStyleCnt="0"/>
      <dgm:spPr/>
    </dgm:pt>
    <dgm:pt modelId="{A4747B1B-26C0-4B76-B72F-ACABEA4E4FFA}" type="pres">
      <dgm:prSet presAssocID="{3331C22F-F734-4F05-974A-21B9FF01EE69}" presName="dummyConnPt" presStyleCnt="0"/>
      <dgm:spPr/>
    </dgm:pt>
    <dgm:pt modelId="{35F5771E-CDF2-4186-B61A-3135BC962EAB}" type="pres">
      <dgm:prSet presAssocID="{3331C22F-F734-4F05-974A-21B9FF01EE69}" presName="node" presStyleLbl="node1" presStyleIdx="4" presStyleCnt="11" custLinFactY="-100000" custLinFactNeighborX="-18925" custLinFactNeighborY="-149776">
        <dgm:presLayoutVars>
          <dgm:bulletEnabled val="1"/>
        </dgm:presLayoutVars>
      </dgm:prSet>
      <dgm:spPr/>
    </dgm:pt>
    <dgm:pt modelId="{AFA0F9C8-4205-4EB0-82B6-0CB3644FEE91}" type="pres">
      <dgm:prSet presAssocID="{1AD7C94E-62D9-416C-AB35-AD4045B802AB}" presName="sibTrans" presStyleLbl="bgSibTrans2D1" presStyleIdx="4" presStyleCnt="10"/>
      <dgm:spPr/>
    </dgm:pt>
    <dgm:pt modelId="{F2DF51F5-74F9-4906-83E9-5F8BE04AB752}" type="pres">
      <dgm:prSet presAssocID="{9784D480-AD73-4D68-9E75-C6B7E317BDE2}" presName="compNode" presStyleCnt="0"/>
      <dgm:spPr/>
    </dgm:pt>
    <dgm:pt modelId="{193760BE-586F-49F7-8137-7FD878B03DE6}" type="pres">
      <dgm:prSet presAssocID="{9784D480-AD73-4D68-9E75-C6B7E317BDE2}" presName="dummyConnPt" presStyleCnt="0"/>
      <dgm:spPr/>
    </dgm:pt>
    <dgm:pt modelId="{561AA694-0675-434B-BD9A-5D8F21FC588E}" type="pres">
      <dgm:prSet presAssocID="{9784D480-AD73-4D68-9E75-C6B7E317BDE2}" presName="node" presStyleLbl="node1" presStyleIdx="5" presStyleCnt="11" custLinFactY="-100000" custLinFactNeighborX="-18925" custLinFactNeighborY="-149701">
        <dgm:presLayoutVars>
          <dgm:bulletEnabled val="1"/>
        </dgm:presLayoutVars>
      </dgm:prSet>
      <dgm:spPr/>
    </dgm:pt>
    <dgm:pt modelId="{A28B0EEC-0ABB-4C75-AB53-7FAFFE2336D8}" type="pres">
      <dgm:prSet presAssocID="{748CDD27-439E-46DB-83D0-93D1387E385C}" presName="sibTrans" presStyleLbl="bgSibTrans2D1" presStyleIdx="5" presStyleCnt="10"/>
      <dgm:spPr/>
    </dgm:pt>
    <dgm:pt modelId="{B33D019C-CEEE-42C6-B99E-9AE66F364FDC}" type="pres">
      <dgm:prSet presAssocID="{E4EF463D-6970-47BC-B222-98966153D21A}" presName="compNode" presStyleCnt="0"/>
      <dgm:spPr/>
    </dgm:pt>
    <dgm:pt modelId="{072DC96E-8507-4BFA-B266-F0C6321AAD2B}" type="pres">
      <dgm:prSet presAssocID="{E4EF463D-6970-47BC-B222-98966153D21A}" presName="dummyConnPt" presStyleCnt="0"/>
      <dgm:spPr/>
    </dgm:pt>
    <dgm:pt modelId="{9E44D1F4-65EF-498C-AA48-2075BBA3B0CA}" type="pres">
      <dgm:prSet presAssocID="{E4EF463D-6970-47BC-B222-98966153D21A}" presName="node" presStyleLbl="node1" presStyleIdx="6" presStyleCnt="11" custLinFactY="-23705" custLinFactNeighborX="97578" custLinFactNeighborY="-100000">
        <dgm:presLayoutVars>
          <dgm:bulletEnabled val="1"/>
        </dgm:presLayoutVars>
      </dgm:prSet>
      <dgm:spPr/>
    </dgm:pt>
    <dgm:pt modelId="{0A8227B6-DEB9-413C-868E-2500827D4A69}" type="pres">
      <dgm:prSet presAssocID="{2C10F8DA-0719-42B5-A318-4B5CA75B9B7C}" presName="sibTrans" presStyleLbl="bgSibTrans2D1" presStyleIdx="6" presStyleCnt="10"/>
      <dgm:spPr/>
    </dgm:pt>
    <dgm:pt modelId="{C268AE49-14FD-4B4E-8A86-35261044A604}" type="pres">
      <dgm:prSet presAssocID="{49F551A8-B89E-4615-B7A3-79DB76DD67EC}" presName="compNode" presStyleCnt="0"/>
      <dgm:spPr/>
    </dgm:pt>
    <dgm:pt modelId="{47DACB4C-1F5F-4204-BF03-EFF911513C02}" type="pres">
      <dgm:prSet presAssocID="{49F551A8-B89E-4615-B7A3-79DB76DD67EC}" presName="dummyConnPt" presStyleCnt="0"/>
      <dgm:spPr/>
    </dgm:pt>
    <dgm:pt modelId="{4398A55D-0B86-44B4-962A-F39E6A1978A7}" type="pres">
      <dgm:prSet presAssocID="{49F551A8-B89E-4615-B7A3-79DB76DD67EC}" presName="node" presStyleLbl="node1" presStyleIdx="7" presStyleCnt="11" custLinFactY="25224" custLinFactNeighborX="98393" custLinFactNeighborY="100000">
        <dgm:presLayoutVars>
          <dgm:bulletEnabled val="1"/>
        </dgm:presLayoutVars>
      </dgm:prSet>
      <dgm:spPr/>
    </dgm:pt>
    <dgm:pt modelId="{333BFD36-7B53-4595-9669-7A761BC5702B}" type="pres">
      <dgm:prSet presAssocID="{99595AAD-7461-4CF5-938A-4F0D8AE59F8C}" presName="sibTrans" presStyleLbl="bgSibTrans2D1" presStyleIdx="7" presStyleCnt="10"/>
      <dgm:spPr/>
    </dgm:pt>
    <dgm:pt modelId="{E3D8B987-DAAF-4D32-A890-0674A523ADA5}" type="pres">
      <dgm:prSet presAssocID="{60C4D4AC-42F2-4DEC-8579-F672224A6D09}" presName="compNode" presStyleCnt="0"/>
      <dgm:spPr/>
    </dgm:pt>
    <dgm:pt modelId="{B5459B44-F6D9-4CF7-86EE-307DB313B3D0}" type="pres">
      <dgm:prSet presAssocID="{60C4D4AC-42F2-4DEC-8579-F672224A6D09}" presName="dummyConnPt" presStyleCnt="0"/>
      <dgm:spPr/>
    </dgm:pt>
    <dgm:pt modelId="{4586AEB4-7109-4076-8928-35C02C026609}" type="pres">
      <dgm:prSet presAssocID="{60C4D4AC-42F2-4DEC-8579-F672224A6D09}" presName="node" presStyleLbl="node1" presStyleIdx="8" presStyleCnt="11" custLinFactY="100000" custLinFactNeighborX="-34607" custLinFactNeighborY="150846">
        <dgm:presLayoutVars>
          <dgm:bulletEnabled val="1"/>
        </dgm:presLayoutVars>
      </dgm:prSet>
      <dgm:spPr/>
    </dgm:pt>
    <dgm:pt modelId="{28C5BDEF-1EBB-41CA-A396-C8335FAC2B52}" type="pres">
      <dgm:prSet presAssocID="{9F38DCA5-22EF-42E2-948C-92C93C633239}" presName="sibTrans" presStyleLbl="bgSibTrans2D1" presStyleIdx="8" presStyleCnt="10"/>
      <dgm:spPr/>
    </dgm:pt>
    <dgm:pt modelId="{F3EDC94E-D95D-48DB-ACA7-9745ED3E9206}" type="pres">
      <dgm:prSet presAssocID="{09319977-3959-43D9-B300-5EF95E4BA7F7}" presName="compNode" presStyleCnt="0"/>
      <dgm:spPr/>
    </dgm:pt>
    <dgm:pt modelId="{785D4634-5B44-4B45-B39F-0EABFA9364C3}" type="pres">
      <dgm:prSet presAssocID="{09319977-3959-43D9-B300-5EF95E4BA7F7}" presName="dummyConnPt" presStyleCnt="0"/>
      <dgm:spPr/>
    </dgm:pt>
    <dgm:pt modelId="{AAC0BCCB-5B12-40B5-9618-BA65C41C03FD}" type="pres">
      <dgm:prSet presAssocID="{09319977-3959-43D9-B300-5EF95E4BA7F7}" presName="node" presStyleLbl="node1" presStyleIdx="9" presStyleCnt="11" custLinFactY="24851" custLinFactNeighborX="81600" custLinFactNeighborY="100000">
        <dgm:presLayoutVars>
          <dgm:bulletEnabled val="1"/>
        </dgm:presLayoutVars>
      </dgm:prSet>
      <dgm:spPr/>
    </dgm:pt>
    <dgm:pt modelId="{77F1F347-A19A-448E-BDFB-1A8C9ABC6FF1}" type="pres">
      <dgm:prSet presAssocID="{4862E14B-E86F-4013-B7AA-FCC9F8F434A2}" presName="sibTrans" presStyleLbl="bgSibTrans2D1" presStyleIdx="9" presStyleCnt="10"/>
      <dgm:spPr/>
    </dgm:pt>
    <dgm:pt modelId="{E983F415-39CE-4B05-917B-BC7B8C66AD4F}" type="pres">
      <dgm:prSet presAssocID="{ECAB6FF6-4293-4184-9C41-199B27D46BDF}" presName="compNode" presStyleCnt="0"/>
      <dgm:spPr/>
    </dgm:pt>
    <dgm:pt modelId="{BB37C4C4-DCC4-438F-8440-F2A57754A785}" type="pres">
      <dgm:prSet presAssocID="{ECAB6FF6-4293-4184-9C41-199B27D46BDF}" presName="dummyConnPt" presStyleCnt="0"/>
      <dgm:spPr/>
    </dgm:pt>
    <dgm:pt modelId="{13A57882-55C9-4F84-B3C6-722D0AA3DDD7}" type="pres">
      <dgm:prSet presAssocID="{ECAB6FF6-4293-4184-9C41-199B27D46BDF}" presName="node" presStyleLbl="node1" presStyleIdx="10" presStyleCnt="11" custLinFactY="-24776" custLinFactNeighborX="82185" custLinFactNeighborY="-100000">
        <dgm:presLayoutVars>
          <dgm:bulletEnabled val="1"/>
        </dgm:presLayoutVars>
      </dgm:prSet>
      <dgm:spPr/>
    </dgm:pt>
  </dgm:ptLst>
  <dgm:cxnLst>
    <dgm:cxn modelId="{6E1C2500-A6E2-40E3-A3A1-B1EC5561E680}" type="presOf" srcId="{E4EF463D-6970-47BC-B222-98966153D21A}" destId="{9E44D1F4-65EF-498C-AA48-2075BBA3B0CA}" srcOrd="0" destOrd="0" presId="urn:microsoft.com/office/officeart/2005/8/layout/bProcess4"/>
    <dgm:cxn modelId="{4A650808-9C1D-488F-8736-8DF1CC246392}" type="presOf" srcId="{733A23A3-19E4-487F-8353-05ED1339E439}" destId="{7D2702E8-D06C-4AF4-828C-12CBF4726A5D}" srcOrd="0" destOrd="0" presId="urn:microsoft.com/office/officeart/2005/8/layout/bProcess4"/>
    <dgm:cxn modelId="{6F71A018-27AC-4A42-B15A-83452B221171}" type="presOf" srcId="{1AD7C94E-62D9-416C-AB35-AD4045B802AB}" destId="{AFA0F9C8-4205-4EB0-82B6-0CB3644FEE91}" srcOrd="0" destOrd="0" presId="urn:microsoft.com/office/officeart/2005/8/layout/bProcess4"/>
    <dgm:cxn modelId="{A72E3130-70F8-41A4-8CD1-2E4C64C4267F}" type="presOf" srcId="{C99A81DA-EBA6-4B6B-B8CF-E5F0AE8A8FB4}" destId="{AA9F35B7-AEB4-4240-95A6-A0572AFFFA58}" srcOrd="0" destOrd="0" presId="urn:microsoft.com/office/officeart/2005/8/layout/bProcess4"/>
    <dgm:cxn modelId="{02657A32-F36D-408D-9A42-C6CA09537E73}" type="presOf" srcId="{ECAB6FF6-4293-4184-9C41-199B27D46BDF}" destId="{13A57882-55C9-4F84-B3C6-722D0AA3DDD7}" srcOrd="0" destOrd="0" presId="urn:microsoft.com/office/officeart/2005/8/layout/bProcess4"/>
    <dgm:cxn modelId="{BABE9C35-5F47-44FA-B1D5-F9DD320EC2FF}" srcId="{E05AD4AC-F577-43AC-AFF6-B428C2623486}" destId="{9784D480-AD73-4D68-9E75-C6B7E317BDE2}" srcOrd="5" destOrd="0" parTransId="{D52F1D05-C550-4297-A961-06E356B4D1D4}" sibTransId="{748CDD27-439E-46DB-83D0-93D1387E385C}"/>
    <dgm:cxn modelId="{B8EA5C38-CDD6-4C14-BD9A-BDF4FCE875AA}" type="presOf" srcId="{99595AAD-7461-4CF5-938A-4F0D8AE59F8C}" destId="{333BFD36-7B53-4595-9669-7A761BC5702B}" srcOrd="0" destOrd="0" presId="urn:microsoft.com/office/officeart/2005/8/layout/bProcess4"/>
    <dgm:cxn modelId="{44030C3F-E827-460F-9ECE-497842B35A69}" srcId="{E05AD4AC-F577-43AC-AFF6-B428C2623486}" destId="{49F551A8-B89E-4615-B7A3-79DB76DD67EC}" srcOrd="7" destOrd="0" parTransId="{59EB88C6-7B73-4445-9FE9-9E3DFE1A97FB}" sibTransId="{99595AAD-7461-4CF5-938A-4F0D8AE59F8C}"/>
    <dgm:cxn modelId="{86C0783F-498E-4C88-BAF2-2EBF56612802}" type="presOf" srcId="{70AEBDE8-1C6A-43C7-BCAC-F7A4B5C41B67}" destId="{90162B39-00DC-42EB-B882-8DE687A335E4}" srcOrd="0" destOrd="0" presId="urn:microsoft.com/office/officeart/2005/8/layout/bProcess4"/>
    <dgm:cxn modelId="{456B3540-5DED-44B3-AA35-B8334C2450FF}" srcId="{E05AD4AC-F577-43AC-AFF6-B428C2623486}" destId="{70AEBDE8-1C6A-43C7-BCAC-F7A4B5C41B67}" srcOrd="3" destOrd="0" parTransId="{AB1B61EB-DB13-42E9-A8CB-C7AC0E182FB2}" sibTransId="{4A34F1CD-4EC3-48CE-9401-49169C3429EB}"/>
    <dgm:cxn modelId="{7F02A15C-E30E-480C-9B51-3D3B78867C40}" srcId="{E05AD4AC-F577-43AC-AFF6-B428C2623486}" destId="{09319977-3959-43D9-B300-5EF95E4BA7F7}" srcOrd="9" destOrd="0" parTransId="{392A22E0-A405-422F-B60C-CC9DADFC8FC8}" sibTransId="{4862E14B-E86F-4013-B7AA-FCC9F8F434A2}"/>
    <dgm:cxn modelId="{75B63961-E38B-4E8A-AC36-7466B0F39449}" type="presOf" srcId="{0EC34561-7D44-48CD-BDB7-F432D1067DDE}" destId="{D8D2C13E-AC4D-4758-AEF0-F3F483A426BD}" srcOrd="0" destOrd="0" presId="urn:microsoft.com/office/officeart/2005/8/layout/bProcess4"/>
    <dgm:cxn modelId="{B806F361-7202-420A-B680-3CA851AB78EF}" type="presOf" srcId="{09319977-3959-43D9-B300-5EF95E4BA7F7}" destId="{AAC0BCCB-5B12-40B5-9618-BA65C41C03FD}" srcOrd="0" destOrd="0" presId="urn:microsoft.com/office/officeart/2005/8/layout/bProcess4"/>
    <dgm:cxn modelId="{73D67645-0BD8-4918-A410-02C9F70A0131}" type="presOf" srcId="{71FA1F39-5A70-4D27-B180-F5B41B33018F}" destId="{1479750A-30C8-4E16-A260-A51A557230AA}" srcOrd="0" destOrd="0" presId="urn:microsoft.com/office/officeart/2005/8/layout/bProcess4"/>
    <dgm:cxn modelId="{CB541B4A-E8D8-4269-8719-22DE369EF844}" type="presOf" srcId="{60C4D4AC-42F2-4DEC-8579-F672224A6D09}" destId="{4586AEB4-7109-4076-8928-35C02C026609}" srcOrd="0" destOrd="0" presId="urn:microsoft.com/office/officeart/2005/8/layout/bProcess4"/>
    <dgm:cxn modelId="{F3E6D66D-DFE8-409C-A2E9-3BC5EE3A2B27}" type="presOf" srcId="{0EA6C500-764A-4136-A1C6-309E5A2E9EAF}" destId="{C1F5C7F1-2AEB-49E8-A0CE-E0877C85B9D1}" srcOrd="0" destOrd="0" presId="urn:microsoft.com/office/officeart/2005/8/layout/bProcess4"/>
    <dgm:cxn modelId="{02DDB751-E319-494B-98D6-E8FE712683B4}" type="presOf" srcId="{748CDD27-439E-46DB-83D0-93D1387E385C}" destId="{A28B0EEC-0ABB-4C75-AB53-7FAFFE2336D8}" srcOrd="0" destOrd="0" presId="urn:microsoft.com/office/officeart/2005/8/layout/bProcess4"/>
    <dgm:cxn modelId="{6B333F89-D072-499D-B38A-3465835A10F8}" srcId="{E05AD4AC-F577-43AC-AFF6-B428C2623486}" destId="{E4EF463D-6970-47BC-B222-98966153D21A}" srcOrd="6" destOrd="0" parTransId="{B25F236B-9646-4D74-8A1C-85EA42ACEE72}" sibTransId="{2C10F8DA-0719-42B5-A318-4B5CA75B9B7C}"/>
    <dgm:cxn modelId="{3893A393-930A-4A75-BDDB-B4A9C2B7C4CD}" type="presOf" srcId="{4862E14B-E86F-4013-B7AA-FCC9F8F434A2}" destId="{77F1F347-A19A-448E-BDFB-1A8C9ABC6FF1}" srcOrd="0" destOrd="0" presId="urn:microsoft.com/office/officeart/2005/8/layout/bProcess4"/>
    <dgm:cxn modelId="{23E4DA99-23B6-42DD-ABCD-434080A6C9B8}" type="presOf" srcId="{4A34F1CD-4EC3-48CE-9401-49169C3429EB}" destId="{C4661361-3A64-49FB-8691-B5EE51C70607}" srcOrd="0" destOrd="0" presId="urn:microsoft.com/office/officeart/2005/8/layout/bProcess4"/>
    <dgm:cxn modelId="{605AF3A7-D71F-40E6-8292-E3ADF1153BF0}" type="presOf" srcId="{D8E85E63-8374-4CD8-BF44-C21F81489AE2}" destId="{F3ADA491-47AE-4205-9F79-F83760E118D4}" srcOrd="0" destOrd="0" presId="urn:microsoft.com/office/officeart/2005/8/layout/bProcess4"/>
    <dgm:cxn modelId="{A714DAAD-0A54-402C-A05E-355D3A9436EF}" srcId="{E05AD4AC-F577-43AC-AFF6-B428C2623486}" destId="{3331C22F-F734-4F05-974A-21B9FF01EE69}" srcOrd="4" destOrd="0" parTransId="{2C0C8DF0-F6F5-4C55-B37D-8823DE3DF7B4}" sibTransId="{1AD7C94E-62D9-416C-AB35-AD4045B802AB}"/>
    <dgm:cxn modelId="{A77A68AF-DEB6-4CEF-8717-D89E01900800}" type="presOf" srcId="{E05AD4AC-F577-43AC-AFF6-B428C2623486}" destId="{FD204ED9-CAB1-4C03-AD83-90E60E1F0E34}" srcOrd="0" destOrd="0" presId="urn:microsoft.com/office/officeart/2005/8/layout/bProcess4"/>
    <dgm:cxn modelId="{C4B283B4-310F-42E5-AC51-D7D80A6F94C3}" type="presOf" srcId="{9F38DCA5-22EF-42E2-948C-92C93C633239}" destId="{28C5BDEF-1EBB-41CA-A396-C8335FAC2B52}" srcOrd="0" destOrd="0" presId="urn:microsoft.com/office/officeart/2005/8/layout/bProcess4"/>
    <dgm:cxn modelId="{5BF7A8B4-7846-4792-92AE-86F4ED294293}" type="presOf" srcId="{3331C22F-F734-4F05-974A-21B9FF01EE69}" destId="{35F5771E-CDF2-4186-B61A-3135BC962EAB}" srcOrd="0" destOrd="0" presId="urn:microsoft.com/office/officeart/2005/8/layout/bProcess4"/>
    <dgm:cxn modelId="{0ECC76BB-E000-4688-AF2A-439BEA197218}" srcId="{E05AD4AC-F577-43AC-AFF6-B428C2623486}" destId="{71FA1F39-5A70-4D27-B180-F5B41B33018F}" srcOrd="1" destOrd="0" parTransId="{F3FFCAD6-34F0-470D-977E-0ED7B7D318A1}" sibTransId="{D8E85E63-8374-4CD8-BF44-C21F81489AE2}"/>
    <dgm:cxn modelId="{38767FD5-6FA0-42E2-B7D1-E6757088D67A}" type="presOf" srcId="{9784D480-AD73-4D68-9E75-C6B7E317BDE2}" destId="{561AA694-0675-434B-BD9A-5D8F21FC588E}" srcOrd="0" destOrd="0" presId="urn:microsoft.com/office/officeart/2005/8/layout/bProcess4"/>
    <dgm:cxn modelId="{EC4E93DA-3EAD-4AC9-9E03-377203A626BB}" srcId="{E05AD4AC-F577-43AC-AFF6-B428C2623486}" destId="{0EA6C500-764A-4136-A1C6-309E5A2E9EAF}" srcOrd="2" destOrd="0" parTransId="{44A35D04-0970-4532-8D4D-F198146B5150}" sibTransId="{733A23A3-19E4-487F-8353-05ED1339E439}"/>
    <dgm:cxn modelId="{839D24EB-BA54-467A-A060-DB8EBDF3A2C3}" srcId="{E05AD4AC-F577-43AC-AFF6-B428C2623486}" destId="{0EC34561-7D44-48CD-BDB7-F432D1067DDE}" srcOrd="0" destOrd="0" parTransId="{5FEA56D6-46E1-4C1B-80AE-6C96D639E7AE}" sibTransId="{C99A81DA-EBA6-4B6B-B8CF-E5F0AE8A8FB4}"/>
    <dgm:cxn modelId="{5E9EF3EB-2286-490D-BF3B-270553FCADB7}" srcId="{E05AD4AC-F577-43AC-AFF6-B428C2623486}" destId="{ECAB6FF6-4293-4184-9C41-199B27D46BDF}" srcOrd="10" destOrd="0" parTransId="{B1EA00FC-2CCF-4E34-A31F-88D1D1C14B1F}" sibTransId="{1C7B678D-CFAB-41B6-8BF0-236CD2202EE3}"/>
    <dgm:cxn modelId="{284707F7-353D-43B0-8FE2-CCCF6F20900A}" srcId="{E05AD4AC-F577-43AC-AFF6-B428C2623486}" destId="{60C4D4AC-42F2-4DEC-8579-F672224A6D09}" srcOrd="8" destOrd="0" parTransId="{900FF7D1-5205-4B53-8143-E96845BD684E}" sibTransId="{9F38DCA5-22EF-42E2-948C-92C93C633239}"/>
    <dgm:cxn modelId="{E2E912F8-A534-4930-ACFA-138C4E829AED}" type="presOf" srcId="{2C10F8DA-0719-42B5-A318-4B5CA75B9B7C}" destId="{0A8227B6-DEB9-413C-868E-2500827D4A69}" srcOrd="0" destOrd="0" presId="urn:microsoft.com/office/officeart/2005/8/layout/bProcess4"/>
    <dgm:cxn modelId="{C3926DFC-89DB-47F8-8D38-7A9BA5BA68C0}" type="presOf" srcId="{49F551A8-B89E-4615-B7A3-79DB76DD67EC}" destId="{4398A55D-0B86-44B4-962A-F39E6A1978A7}" srcOrd="0" destOrd="0" presId="urn:microsoft.com/office/officeart/2005/8/layout/bProcess4"/>
    <dgm:cxn modelId="{2EC33A66-1513-49B5-918D-89FE8EA65A94}" type="presParOf" srcId="{FD204ED9-CAB1-4C03-AD83-90E60E1F0E34}" destId="{B6706F5D-2045-4CCD-A945-EBDEC1DA0EEF}" srcOrd="0" destOrd="0" presId="urn:microsoft.com/office/officeart/2005/8/layout/bProcess4"/>
    <dgm:cxn modelId="{8395BD6E-2F61-40D3-8AE5-611EF31CFBC4}" type="presParOf" srcId="{B6706F5D-2045-4CCD-A945-EBDEC1DA0EEF}" destId="{4AEC3C65-03D1-475F-A45B-655BF67598B8}" srcOrd="0" destOrd="0" presId="urn:microsoft.com/office/officeart/2005/8/layout/bProcess4"/>
    <dgm:cxn modelId="{10A6BBB8-BEE8-4CA6-9782-61F0FD61DB08}" type="presParOf" srcId="{B6706F5D-2045-4CCD-A945-EBDEC1DA0EEF}" destId="{D8D2C13E-AC4D-4758-AEF0-F3F483A426BD}" srcOrd="1" destOrd="0" presId="urn:microsoft.com/office/officeart/2005/8/layout/bProcess4"/>
    <dgm:cxn modelId="{A96E5E8C-D2F9-4152-AFF2-7588F0D0B9E3}" type="presParOf" srcId="{FD204ED9-CAB1-4C03-AD83-90E60E1F0E34}" destId="{AA9F35B7-AEB4-4240-95A6-A0572AFFFA58}" srcOrd="1" destOrd="0" presId="urn:microsoft.com/office/officeart/2005/8/layout/bProcess4"/>
    <dgm:cxn modelId="{7B737469-0E82-4F39-A9FB-90466FD5276F}" type="presParOf" srcId="{FD204ED9-CAB1-4C03-AD83-90E60E1F0E34}" destId="{90F2E93E-2CB0-4CFD-A1C3-031879EC07C1}" srcOrd="2" destOrd="0" presId="urn:microsoft.com/office/officeart/2005/8/layout/bProcess4"/>
    <dgm:cxn modelId="{F0F80785-8025-4C3D-A05A-51A96B8071FF}" type="presParOf" srcId="{90F2E93E-2CB0-4CFD-A1C3-031879EC07C1}" destId="{12BCE623-5559-407D-933C-99055A1BA1D9}" srcOrd="0" destOrd="0" presId="urn:microsoft.com/office/officeart/2005/8/layout/bProcess4"/>
    <dgm:cxn modelId="{1950B97F-085C-400F-AC8C-39B07C6AC86D}" type="presParOf" srcId="{90F2E93E-2CB0-4CFD-A1C3-031879EC07C1}" destId="{1479750A-30C8-4E16-A260-A51A557230AA}" srcOrd="1" destOrd="0" presId="urn:microsoft.com/office/officeart/2005/8/layout/bProcess4"/>
    <dgm:cxn modelId="{C336ECD4-6BCD-4F71-AF22-CB2FCA901060}" type="presParOf" srcId="{FD204ED9-CAB1-4C03-AD83-90E60E1F0E34}" destId="{F3ADA491-47AE-4205-9F79-F83760E118D4}" srcOrd="3" destOrd="0" presId="urn:microsoft.com/office/officeart/2005/8/layout/bProcess4"/>
    <dgm:cxn modelId="{0EAEC37F-3914-4846-AAF5-8DFAC9CE7328}" type="presParOf" srcId="{FD204ED9-CAB1-4C03-AD83-90E60E1F0E34}" destId="{DBCCC9AF-47F8-4083-82FE-07C7409D19EE}" srcOrd="4" destOrd="0" presId="urn:microsoft.com/office/officeart/2005/8/layout/bProcess4"/>
    <dgm:cxn modelId="{1F560DFD-341A-4BBE-89EE-1CDEA570508A}" type="presParOf" srcId="{DBCCC9AF-47F8-4083-82FE-07C7409D19EE}" destId="{8B39C867-3A57-411F-A864-75891766073A}" srcOrd="0" destOrd="0" presId="urn:microsoft.com/office/officeart/2005/8/layout/bProcess4"/>
    <dgm:cxn modelId="{C203F060-2776-4603-A6DB-0E6395601E96}" type="presParOf" srcId="{DBCCC9AF-47F8-4083-82FE-07C7409D19EE}" destId="{C1F5C7F1-2AEB-49E8-A0CE-E0877C85B9D1}" srcOrd="1" destOrd="0" presId="urn:microsoft.com/office/officeart/2005/8/layout/bProcess4"/>
    <dgm:cxn modelId="{6B05F947-FF7D-404D-8EED-94939FC1FE03}" type="presParOf" srcId="{FD204ED9-CAB1-4C03-AD83-90E60E1F0E34}" destId="{7D2702E8-D06C-4AF4-828C-12CBF4726A5D}" srcOrd="5" destOrd="0" presId="urn:microsoft.com/office/officeart/2005/8/layout/bProcess4"/>
    <dgm:cxn modelId="{2DD1FC32-CC12-435A-93CB-B4B0A68618EC}" type="presParOf" srcId="{FD204ED9-CAB1-4C03-AD83-90E60E1F0E34}" destId="{DE4C5C60-7094-4DE2-A4AC-C9BAF9A4851E}" srcOrd="6" destOrd="0" presId="urn:microsoft.com/office/officeart/2005/8/layout/bProcess4"/>
    <dgm:cxn modelId="{43FB7AEB-D6BC-4955-A875-384BD7BF2888}" type="presParOf" srcId="{DE4C5C60-7094-4DE2-A4AC-C9BAF9A4851E}" destId="{5E5DFDA0-916F-4491-8726-DC9A97B8CC65}" srcOrd="0" destOrd="0" presId="urn:microsoft.com/office/officeart/2005/8/layout/bProcess4"/>
    <dgm:cxn modelId="{0C0F49D0-816A-4E83-9080-CEB28CEC9ED5}" type="presParOf" srcId="{DE4C5C60-7094-4DE2-A4AC-C9BAF9A4851E}" destId="{90162B39-00DC-42EB-B882-8DE687A335E4}" srcOrd="1" destOrd="0" presId="urn:microsoft.com/office/officeart/2005/8/layout/bProcess4"/>
    <dgm:cxn modelId="{880C7278-0765-40AE-9320-8BF26D8112E9}" type="presParOf" srcId="{FD204ED9-CAB1-4C03-AD83-90E60E1F0E34}" destId="{C4661361-3A64-49FB-8691-B5EE51C70607}" srcOrd="7" destOrd="0" presId="urn:microsoft.com/office/officeart/2005/8/layout/bProcess4"/>
    <dgm:cxn modelId="{78233868-5D20-4DA0-A38B-85E442F8A8EA}" type="presParOf" srcId="{FD204ED9-CAB1-4C03-AD83-90E60E1F0E34}" destId="{C45CDDC5-7F46-4682-A948-CFE5D59794A3}" srcOrd="8" destOrd="0" presId="urn:microsoft.com/office/officeart/2005/8/layout/bProcess4"/>
    <dgm:cxn modelId="{C41CC20D-5164-416A-9DAB-DACBC5D2C2B5}" type="presParOf" srcId="{C45CDDC5-7F46-4682-A948-CFE5D59794A3}" destId="{A4747B1B-26C0-4B76-B72F-ACABEA4E4FFA}" srcOrd="0" destOrd="0" presId="urn:microsoft.com/office/officeart/2005/8/layout/bProcess4"/>
    <dgm:cxn modelId="{013EA127-850A-4649-9128-0777DC1E690C}" type="presParOf" srcId="{C45CDDC5-7F46-4682-A948-CFE5D59794A3}" destId="{35F5771E-CDF2-4186-B61A-3135BC962EAB}" srcOrd="1" destOrd="0" presId="urn:microsoft.com/office/officeart/2005/8/layout/bProcess4"/>
    <dgm:cxn modelId="{85E7B3EA-16AC-4FBB-8E65-C93DE7FB7066}" type="presParOf" srcId="{FD204ED9-CAB1-4C03-AD83-90E60E1F0E34}" destId="{AFA0F9C8-4205-4EB0-82B6-0CB3644FEE91}" srcOrd="9" destOrd="0" presId="urn:microsoft.com/office/officeart/2005/8/layout/bProcess4"/>
    <dgm:cxn modelId="{62816053-85CB-48F6-8100-BD2DD47AFC3E}" type="presParOf" srcId="{FD204ED9-CAB1-4C03-AD83-90E60E1F0E34}" destId="{F2DF51F5-74F9-4906-83E9-5F8BE04AB752}" srcOrd="10" destOrd="0" presId="urn:microsoft.com/office/officeart/2005/8/layout/bProcess4"/>
    <dgm:cxn modelId="{9BF461FB-162F-45F0-8489-6AFDF8DA3854}" type="presParOf" srcId="{F2DF51F5-74F9-4906-83E9-5F8BE04AB752}" destId="{193760BE-586F-49F7-8137-7FD878B03DE6}" srcOrd="0" destOrd="0" presId="urn:microsoft.com/office/officeart/2005/8/layout/bProcess4"/>
    <dgm:cxn modelId="{2B428CDC-F2BD-4D38-BAD4-112CCA33AA01}" type="presParOf" srcId="{F2DF51F5-74F9-4906-83E9-5F8BE04AB752}" destId="{561AA694-0675-434B-BD9A-5D8F21FC588E}" srcOrd="1" destOrd="0" presId="urn:microsoft.com/office/officeart/2005/8/layout/bProcess4"/>
    <dgm:cxn modelId="{08BC7C0B-FF32-4F2C-BA31-F884C2A6E809}" type="presParOf" srcId="{FD204ED9-CAB1-4C03-AD83-90E60E1F0E34}" destId="{A28B0EEC-0ABB-4C75-AB53-7FAFFE2336D8}" srcOrd="11" destOrd="0" presId="urn:microsoft.com/office/officeart/2005/8/layout/bProcess4"/>
    <dgm:cxn modelId="{3E9A0C76-38F6-4502-86E9-E616923E31C7}" type="presParOf" srcId="{FD204ED9-CAB1-4C03-AD83-90E60E1F0E34}" destId="{B33D019C-CEEE-42C6-B99E-9AE66F364FDC}" srcOrd="12" destOrd="0" presId="urn:microsoft.com/office/officeart/2005/8/layout/bProcess4"/>
    <dgm:cxn modelId="{392E8307-FE5F-46BC-BE9D-CBCCAF92A87E}" type="presParOf" srcId="{B33D019C-CEEE-42C6-B99E-9AE66F364FDC}" destId="{072DC96E-8507-4BFA-B266-F0C6321AAD2B}" srcOrd="0" destOrd="0" presId="urn:microsoft.com/office/officeart/2005/8/layout/bProcess4"/>
    <dgm:cxn modelId="{39353F6B-7A98-4E95-AB15-4381C2EABF30}" type="presParOf" srcId="{B33D019C-CEEE-42C6-B99E-9AE66F364FDC}" destId="{9E44D1F4-65EF-498C-AA48-2075BBA3B0CA}" srcOrd="1" destOrd="0" presId="urn:microsoft.com/office/officeart/2005/8/layout/bProcess4"/>
    <dgm:cxn modelId="{8574BD51-7BCF-41C0-8363-587429DC0A30}" type="presParOf" srcId="{FD204ED9-CAB1-4C03-AD83-90E60E1F0E34}" destId="{0A8227B6-DEB9-413C-868E-2500827D4A69}" srcOrd="13" destOrd="0" presId="urn:microsoft.com/office/officeart/2005/8/layout/bProcess4"/>
    <dgm:cxn modelId="{F06FAEAD-A230-479E-B55B-B8C74D76F344}" type="presParOf" srcId="{FD204ED9-CAB1-4C03-AD83-90E60E1F0E34}" destId="{C268AE49-14FD-4B4E-8A86-35261044A604}" srcOrd="14" destOrd="0" presId="urn:microsoft.com/office/officeart/2005/8/layout/bProcess4"/>
    <dgm:cxn modelId="{D0F975C2-4BC9-4561-A8E0-C0755D7F5325}" type="presParOf" srcId="{C268AE49-14FD-4B4E-8A86-35261044A604}" destId="{47DACB4C-1F5F-4204-BF03-EFF911513C02}" srcOrd="0" destOrd="0" presId="urn:microsoft.com/office/officeart/2005/8/layout/bProcess4"/>
    <dgm:cxn modelId="{DA0350BF-2464-47B4-A59E-879B81AF19B0}" type="presParOf" srcId="{C268AE49-14FD-4B4E-8A86-35261044A604}" destId="{4398A55D-0B86-44B4-962A-F39E6A1978A7}" srcOrd="1" destOrd="0" presId="urn:microsoft.com/office/officeart/2005/8/layout/bProcess4"/>
    <dgm:cxn modelId="{9E26AA6E-D81B-4EBA-8C3B-D970B98B1FF4}" type="presParOf" srcId="{FD204ED9-CAB1-4C03-AD83-90E60E1F0E34}" destId="{333BFD36-7B53-4595-9669-7A761BC5702B}" srcOrd="15" destOrd="0" presId="urn:microsoft.com/office/officeart/2005/8/layout/bProcess4"/>
    <dgm:cxn modelId="{5FE4CB17-8865-45B8-AB6F-E3A534D9B4F7}" type="presParOf" srcId="{FD204ED9-CAB1-4C03-AD83-90E60E1F0E34}" destId="{E3D8B987-DAAF-4D32-A890-0674A523ADA5}" srcOrd="16" destOrd="0" presId="urn:microsoft.com/office/officeart/2005/8/layout/bProcess4"/>
    <dgm:cxn modelId="{2AD14370-27F0-4074-A59A-01645C7A8300}" type="presParOf" srcId="{E3D8B987-DAAF-4D32-A890-0674A523ADA5}" destId="{B5459B44-F6D9-4CF7-86EE-307DB313B3D0}" srcOrd="0" destOrd="0" presId="urn:microsoft.com/office/officeart/2005/8/layout/bProcess4"/>
    <dgm:cxn modelId="{43DC83F6-16F8-4DDA-BAE3-34769D20192D}" type="presParOf" srcId="{E3D8B987-DAAF-4D32-A890-0674A523ADA5}" destId="{4586AEB4-7109-4076-8928-35C02C026609}" srcOrd="1" destOrd="0" presId="urn:microsoft.com/office/officeart/2005/8/layout/bProcess4"/>
    <dgm:cxn modelId="{35A32177-97F6-4AE7-95A4-6EC99578EFDD}" type="presParOf" srcId="{FD204ED9-CAB1-4C03-AD83-90E60E1F0E34}" destId="{28C5BDEF-1EBB-41CA-A396-C8335FAC2B52}" srcOrd="17" destOrd="0" presId="urn:microsoft.com/office/officeart/2005/8/layout/bProcess4"/>
    <dgm:cxn modelId="{A43B09D2-4767-4440-B659-D137DF751104}" type="presParOf" srcId="{FD204ED9-CAB1-4C03-AD83-90E60E1F0E34}" destId="{F3EDC94E-D95D-48DB-ACA7-9745ED3E9206}" srcOrd="18" destOrd="0" presId="urn:microsoft.com/office/officeart/2005/8/layout/bProcess4"/>
    <dgm:cxn modelId="{D6B355A2-F61D-457A-B45C-69B2F5770AAC}" type="presParOf" srcId="{F3EDC94E-D95D-48DB-ACA7-9745ED3E9206}" destId="{785D4634-5B44-4B45-B39F-0EABFA9364C3}" srcOrd="0" destOrd="0" presId="urn:microsoft.com/office/officeart/2005/8/layout/bProcess4"/>
    <dgm:cxn modelId="{CC77A8B3-6158-484C-AD35-4343B7CE3CEA}" type="presParOf" srcId="{F3EDC94E-D95D-48DB-ACA7-9745ED3E9206}" destId="{AAC0BCCB-5B12-40B5-9618-BA65C41C03FD}" srcOrd="1" destOrd="0" presId="urn:microsoft.com/office/officeart/2005/8/layout/bProcess4"/>
    <dgm:cxn modelId="{87B06286-4F4A-4F9C-BC67-541137173ADE}" type="presParOf" srcId="{FD204ED9-CAB1-4C03-AD83-90E60E1F0E34}" destId="{77F1F347-A19A-448E-BDFB-1A8C9ABC6FF1}" srcOrd="19" destOrd="0" presId="urn:microsoft.com/office/officeart/2005/8/layout/bProcess4"/>
    <dgm:cxn modelId="{9F089A09-2E8A-4C23-AFEE-3EEC42983933}" type="presParOf" srcId="{FD204ED9-CAB1-4C03-AD83-90E60E1F0E34}" destId="{E983F415-39CE-4B05-917B-BC7B8C66AD4F}" srcOrd="20" destOrd="0" presId="urn:microsoft.com/office/officeart/2005/8/layout/bProcess4"/>
    <dgm:cxn modelId="{3170B545-D596-4222-8DC8-021AD1D48FA0}" type="presParOf" srcId="{E983F415-39CE-4B05-917B-BC7B8C66AD4F}" destId="{BB37C4C4-DCC4-438F-8440-F2A57754A785}" srcOrd="0" destOrd="0" presId="urn:microsoft.com/office/officeart/2005/8/layout/bProcess4"/>
    <dgm:cxn modelId="{61C10B37-5913-4322-B5E6-D62FA64ED91C}" type="presParOf" srcId="{E983F415-39CE-4B05-917B-BC7B8C66AD4F}" destId="{13A57882-55C9-4F84-B3C6-722D0AA3DDD7}"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9F35B7-AEB4-4240-95A6-A0572AFFFA58}">
      <dsp:nvSpPr>
        <dsp:cNvPr id="0" name=""/>
        <dsp:cNvSpPr/>
      </dsp:nvSpPr>
      <dsp:spPr>
        <a:xfrm rot="5400047">
          <a:off x="1637672" y="778628"/>
          <a:ext cx="1498257" cy="185873"/>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D8D2C13E-AC4D-4758-AEF0-F3F483A426BD}">
      <dsp:nvSpPr>
        <dsp:cNvPr id="0" name=""/>
        <dsp:cNvSpPr/>
      </dsp:nvSpPr>
      <dsp:spPr>
        <a:xfrm>
          <a:off x="1970532" y="87685"/>
          <a:ext cx="2065265" cy="699641"/>
        </a:xfrm>
        <a:prstGeom prst="roundRect">
          <a:avLst>
            <a:gd name="adj" fmla="val 10000"/>
          </a:avLst>
        </a:prstGeom>
        <a:solidFill>
          <a:schemeClr val="accent2">
            <a:shade val="8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Establish database connection</a:t>
          </a:r>
          <a:endParaRPr lang="en-GB" sz="1300" kern="1200" dirty="0"/>
        </a:p>
      </dsp:txBody>
      <dsp:txXfrm>
        <a:off x="1991024" y="108177"/>
        <a:ext cx="2024281" cy="658657"/>
      </dsp:txXfrm>
    </dsp:sp>
    <dsp:sp modelId="{F3ADA491-47AE-4205-9F79-F83760E118D4}">
      <dsp:nvSpPr>
        <dsp:cNvPr id="0" name=""/>
        <dsp:cNvSpPr/>
      </dsp:nvSpPr>
      <dsp:spPr>
        <a:xfrm rot="5381967">
          <a:off x="1503974" y="2423935"/>
          <a:ext cx="1774942" cy="185873"/>
        </a:xfrm>
        <a:prstGeom prst="rect">
          <a:avLst/>
        </a:prstGeom>
        <a:solidFill>
          <a:schemeClr val="accent2">
            <a:shade val="90000"/>
            <a:hueOff val="57724"/>
            <a:satOff val="-2425"/>
            <a:lumOff val="3147"/>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1479750A-30C8-4E16-A260-A51A557230AA}">
      <dsp:nvSpPr>
        <dsp:cNvPr id="0" name=""/>
        <dsp:cNvSpPr/>
      </dsp:nvSpPr>
      <dsp:spPr>
        <a:xfrm>
          <a:off x="1970512" y="1104564"/>
          <a:ext cx="2065265" cy="1674760"/>
        </a:xfrm>
        <a:prstGeom prst="roundRect">
          <a:avLst>
            <a:gd name="adj" fmla="val 10000"/>
          </a:avLst>
        </a:prstGeom>
        <a:solidFill>
          <a:schemeClr val="accent2">
            <a:shade val="80000"/>
            <a:hueOff val="51959"/>
            <a:satOff val="-2226"/>
            <a:lumOff val="307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Capture the placename the user wants to search for – set to variable</a:t>
          </a:r>
          <a:br>
            <a:rPr lang="en-GB" sz="1300" kern="1200"/>
          </a:br>
          <a:r>
            <a:rPr lang="en-GB" sz="1300" kern="1200"/>
            <a:t>-&gt; dialogue box</a:t>
          </a:r>
          <a:br>
            <a:rPr lang="en-GB" sz="1300" kern="1200"/>
          </a:br>
          <a:r>
            <a:rPr lang="en-GB" sz="1300" kern="1200"/>
            <a:t>-&gt; what will the dialogue box look like? Also needs to present matches back to the user and capture choice</a:t>
          </a:r>
          <a:endParaRPr lang="en-GB" sz="1300" kern="1200" dirty="0"/>
        </a:p>
      </dsp:txBody>
      <dsp:txXfrm>
        <a:off x="2019564" y="1153616"/>
        <a:ext cx="1967161" cy="1576656"/>
      </dsp:txXfrm>
    </dsp:sp>
    <dsp:sp modelId="{7D2702E8-D06C-4AF4-828C-12CBF4726A5D}">
      <dsp:nvSpPr>
        <dsp:cNvPr id="0" name=""/>
        <dsp:cNvSpPr/>
      </dsp:nvSpPr>
      <dsp:spPr>
        <a:xfrm rot="2702">
          <a:off x="2402552" y="3312317"/>
          <a:ext cx="2349500" cy="185873"/>
        </a:xfrm>
        <a:prstGeom prst="rect">
          <a:avLst/>
        </a:prstGeom>
        <a:solidFill>
          <a:schemeClr val="accent2">
            <a:shade val="90000"/>
            <a:hueOff val="115448"/>
            <a:satOff val="-4850"/>
            <a:lumOff val="6294"/>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C1F5C7F1-2AEB-49E8-A0CE-E0877C85B9D1}">
      <dsp:nvSpPr>
        <dsp:cNvPr id="0" name=""/>
        <dsp:cNvSpPr/>
      </dsp:nvSpPr>
      <dsp:spPr>
        <a:xfrm>
          <a:off x="1983048" y="3101642"/>
          <a:ext cx="2065265" cy="1239159"/>
        </a:xfrm>
        <a:prstGeom prst="roundRect">
          <a:avLst>
            <a:gd name="adj" fmla="val 10000"/>
          </a:avLst>
        </a:prstGeom>
        <a:solidFill>
          <a:schemeClr val="accent2">
            <a:shade val="80000"/>
            <a:hueOff val="103918"/>
            <a:satOff val="-4451"/>
            <a:lumOff val="614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Maximise chance of matching with database places</a:t>
          </a:r>
          <a:br>
            <a:rPr lang="en-GB" sz="1300" kern="1200"/>
          </a:br>
          <a:r>
            <a:rPr lang="en-GB" sz="1300" kern="1200"/>
            <a:t>-&gt; string cleaning. Get rid of dodgy characters, deal with lower case/upper case</a:t>
          </a:r>
          <a:endParaRPr lang="en-GB" sz="1300" kern="1200" dirty="0"/>
        </a:p>
      </dsp:txBody>
      <dsp:txXfrm>
        <a:off x="2019342" y="3137936"/>
        <a:ext cx="1992677" cy="1166571"/>
      </dsp:txXfrm>
    </dsp:sp>
    <dsp:sp modelId="{C4661361-3A64-49FB-8691-B5EE51C70607}">
      <dsp:nvSpPr>
        <dsp:cNvPr id="0" name=""/>
        <dsp:cNvSpPr/>
      </dsp:nvSpPr>
      <dsp:spPr>
        <a:xfrm rot="16200000">
          <a:off x="3984494" y="2539231"/>
          <a:ext cx="1541568" cy="185873"/>
        </a:xfrm>
        <a:prstGeom prst="rect">
          <a:avLst/>
        </a:prstGeom>
        <a:solidFill>
          <a:schemeClr val="accent2">
            <a:shade val="90000"/>
            <a:hueOff val="173172"/>
            <a:satOff val="-7275"/>
            <a:lumOff val="9441"/>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90162B39-00DC-42EB-B882-8DE687A335E4}">
      <dsp:nvSpPr>
        <dsp:cNvPr id="0" name=""/>
        <dsp:cNvSpPr/>
      </dsp:nvSpPr>
      <dsp:spPr>
        <a:xfrm>
          <a:off x="4338999" y="3103488"/>
          <a:ext cx="2065265" cy="1239159"/>
        </a:xfrm>
        <a:prstGeom prst="roundRect">
          <a:avLst>
            <a:gd name="adj" fmla="val 10000"/>
          </a:avLst>
        </a:prstGeom>
        <a:solidFill>
          <a:schemeClr val="accent2">
            <a:shade val="80000"/>
            <a:hueOff val="155878"/>
            <a:satOff val="-6677"/>
            <a:lumOff val="920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Insert search term into SQL query string</a:t>
          </a:r>
          <a:br>
            <a:rPr lang="en-GB" sz="1300" kern="1200"/>
          </a:br>
          <a:r>
            <a:rPr lang="en-GB" sz="1300" kern="1200"/>
            <a:t>-&gt; need table and field names to go into query. Which fields do I need to return?</a:t>
          </a:r>
          <a:endParaRPr lang="en-GB" sz="1300" kern="1200" dirty="0"/>
        </a:p>
      </dsp:txBody>
      <dsp:txXfrm>
        <a:off x="4375293" y="3139782"/>
        <a:ext cx="1992677" cy="1166571"/>
      </dsp:txXfrm>
    </dsp:sp>
    <dsp:sp modelId="{AFA0F9C8-4205-4EB0-82B6-0CB3644FEE91}">
      <dsp:nvSpPr>
        <dsp:cNvPr id="0" name=""/>
        <dsp:cNvSpPr/>
      </dsp:nvSpPr>
      <dsp:spPr>
        <a:xfrm rot="16200000">
          <a:off x="3984494" y="991211"/>
          <a:ext cx="1541568" cy="185873"/>
        </a:xfrm>
        <a:prstGeom prst="rect">
          <a:avLst/>
        </a:prstGeom>
        <a:solidFill>
          <a:schemeClr val="accent2">
            <a:shade val="90000"/>
            <a:hueOff val="230896"/>
            <a:satOff val="-9700"/>
            <a:lumOff val="12588"/>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5F5771E-CDF2-4186-B61A-3135BC962EAB}">
      <dsp:nvSpPr>
        <dsp:cNvPr id="0" name=""/>
        <dsp:cNvSpPr/>
      </dsp:nvSpPr>
      <dsp:spPr>
        <a:xfrm>
          <a:off x="4338999" y="1555469"/>
          <a:ext cx="2065265" cy="1239159"/>
        </a:xfrm>
        <a:prstGeom prst="roundRect">
          <a:avLst>
            <a:gd name="adj" fmla="val 10000"/>
          </a:avLst>
        </a:prstGeom>
        <a:solidFill>
          <a:schemeClr val="accent2">
            <a:shade val="80000"/>
            <a:hueOff val="207837"/>
            <a:satOff val="-8903"/>
            <a:lumOff val="1227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Create empty variables to receive the query results. </a:t>
          </a:r>
          <a:br>
            <a:rPr lang="en-GB" sz="1300" kern="1200"/>
          </a:br>
          <a:r>
            <a:rPr lang="en-GB" sz="1300" kern="1200"/>
            <a:t>-&gt; how do I want to structure these? Lists holding the returned values for each individual field</a:t>
          </a:r>
          <a:endParaRPr lang="en-GB" sz="1300" kern="1200" dirty="0"/>
        </a:p>
      </dsp:txBody>
      <dsp:txXfrm>
        <a:off x="4375293" y="1591763"/>
        <a:ext cx="1992677" cy="1166571"/>
      </dsp:txXfrm>
    </dsp:sp>
    <dsp:sp modelId="{A28B0EEC-0ABB-4C75-AB53-7FAFFE2336D8}">
      <dsp:nvSpPr>
        <dsp:cNvPr id="0" name=""/>
        <dsp:cNvSpPr/>
      </dsp:nvSpPr>
      <dsp:spPr>
        <a:xfrm rot="13043">
          <a:off x="4755269" y="224985"/>
          <a:ext cx="2402887" cy="185873"/>
        </a:xfrm>
        <a:prstGeom prst="rect">
          <a:avLst/>
        </a:prstGeom>
        <a:solidFill>
          <a:schemeClr val="accent2">
            <a:shade val="90000"/>
            <a:hueOff val="288620"/>
            <a:satOff val="-12124"/>
            <a:lumOff val="15736"/>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561AA694-0675-434B-BD9A-5D8F21FC588E}">
      <dsp:nvSpPr>
        <dsp:cNvPr id="0" name=""/>
        <dsp:cNvSpPr/>
      </dsp:nvSpPr>
      <dsp:spPr>
        <a:xfrm>
          <a:off x="4338999" y="7449"/>
          <a:ext cx="2065265" cy="1239159"/>
        </a:xfrm>
        <a:prstGeom prst="roundRect">
          <a:avLst>
            <a:gd name="adj" fmla="val 10000"/>
          </a:avLst>
        </a:prstGeom>
        <a:solidFill>
          <a:schemeClr val="accent2">
            <a:shade val="80000"/>
            <a:hueOff val="259796"/>
            <a:satOff val="-11129"/>
            <a:lumOff val="1534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Run query, putting returned values into their respective list variables</a:t>
          </a:r>
          <a:endParaRPr lang="en-GB" sz="1300" kern="1200" dirty="0"/>
        </a:p>
      </dsp:txBody>
      <dsp:txXfrm>
        <a:off x="4375293" y="43743"/>
        <a:ext cx="1992677" cy="1166571"/>
      </dsp:txXfrm>
    </dsp:sp>
    <dsp:sp modelId="{0A8227B6-DEB9-413C-868E-2500827D4A69}">
      <dsp:nvSpPr>
        <dsp:cNvPr id="0" name=""/>
        <dsp:cNvSpPr/>
      </dsp:nvSpPr>
      <dsp:spPr>
        <a:xfrm rot="5369478">
          <a:off x="6401920" y="998995"/>
          <a:ext cx="1532512" cy="185873"/>
        </a:xfrm>
        <a:prstGeom prst="rect">
          <a:avLst/>
        </a:prstGeom>
        <a:solidFill>
          <a:schemeClr val="accent2">
            <a:shade val="90000"/>
            <a:hueOff val="346344"/>
            <a:satOff val="-14549"/>
            <a:lumOff val="18883"/>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9E44D1F4-65EF-498C-AA48-2075BBA3B0CA}">
      <dsp:nvSpPr>
        <dsp:cNvPr id="0" name=""/>
        <dsp:cNvSpPr/>
      </dsp:nvSpPr>
      <dsp:spPr>
        <a:xfrm>
          <a:off x="6745095" y="19791"/>
          <a:ext cx="2065265" cy="1239159"/>
        </a:xfrm>
        <a:prstGeom prst="roundRect">
          <a:avLst>
            <a:gd name="adj" fmla="val 10000"/>
          </a:avLst>
        </a:prstGeom>
        <a:solidFill>
          <a:schemeClr val="accent2">
            <a:shade val="80000"/>
            <a:hueOff val="311755"/>
            <a:satOff val="-13354"/>
            <a:lumOff val="1841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Update dialogue box with the returned matches. Change the focus of the dialogue box for user friendliness</a:t>
          </a:r>
          <a:endParaRPr lang="en-GB" sz="1300" kern="1200" dirty="0"/>
        </a:p>
      </dsp:txBody>
      <dsp:txXfrm>
        <a:off x="6781389" y="56085"/>
        <a:ext cx="1992677" cy="1166571"/>
      </dsp:txXfrm>
    </dsp:sp>
    <dsp:sp modelId="{333BFD36-7B53-4595-9669-7A761BC5702B}">
      <dsp:nvSpPr>
        <dsp:cNvPr id="0" name=""/>
        <dsp:cNvSpPr/>
      </dsp:nvSpPr>
      <dsp:spPr>
        <a:xfrm rot="5400000">
          <a:off x="6403103" y="2543549"/>
          <a:ext cx="1550205" cy="185873"/>
        </a:xfrm>
        <a:prstGeom prst="rect">
          <a:avLst/>
        </a:prstGeom>
        <a:solidFill>
          <a:schemeClr val="accent2">
            <a:shade val="90000"/>
            <a:hueOff val="404068"/>
            <a:satOff val="-16974"/>
            <a:lumOff val="2203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4398A55D-0B86-44B4-962A-F39E6A1978A7}">
      <dsp:nvSpPr>
        <dsp:cNvPr id="0" name=""/>
        <dsp:cNvSpPr/>
      </dsp:nvSpPr>
      <dsp:spPr>
        <a:xfrm>
          <a:off x="6761927" y="1555469"/>
          <a:ext cx="2065265" cy="1239159"/>
        </a:xfrm>
        <a:prstGeom prst="roundRect">
          <a:avLst>
            <a:gd name="adj" fmla="val 10000"/>
          </a:avLst>
        </a:prstGeom>
        <a:solidFill>
          <a:schemeClr val="accent2">
            <a:shade val="80000"/>
            <a:hueOff val="363714"/>
            <a:satOff val="-15580"/>
            <a:lumOff val="2148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Capture which match the user selects. Use index number</a:t>
          </a:r>
          <a:endParaRPr lang="en-GB" sz="1300" kern="1200" dirty="0"/>
        </a:p>
      </dsp:txBody>
      <dsp:txXfrm>
        <a:off x="6798221" y="1591763"/>
        <a:ext cx="1992677" cy="1166571"/>
      </dsp:txXfrm>
    </dsp:sp>
    <dsp:sp modelId="{28C5BDEF-1EBB-41CA-A396-C8335FAC2B52}">
      <dsp:nvSpPr>
        <dsp:cNvPr id="0" name=""/>
        <dsp:cNvSpPr/>
      </dsp:nvSpPr>
      <dsp:spPr>
        <a:xfrm rot="21586942">
          <a:off x="7181422" y="3317325"/>
          <a:ext cx="2396774" cy="185873"/>
        </a:xfrm>
        <a:prstGeom prst="rect">
          <a:avLst/>
        </a:prstGeom>
        <a:solidFill>
          <a:schemeClr val="accent2">
            <a:shade val="90000"/>
            <a:hueOff val="461792"/>
            <a:satOff val="-19399"/>
            <a:lumOff val="25177"/>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4586AEB4-7109-4076-8928-35C02C026609}">
      <dsp:nvSpPr>
        <dsp:cNvPr id="0" name=""/>
        <dsp:cNvSpPr/>
      </dsp:nvSpPr>
      <dsp:spPr>
        <a:xfrm>
          <a:off x="6761927" y="3112125"/>
          <a:ext cx="2065265" cy="1239159"/>
        </a:xfrm>
        <a:prstGeom prst="roundRect">
          <a:avLst>
            <a:gd name="adj" fmla="val 10000"/>
          </a:avLst>
        </a:prstGeom>
        <a:solidFill>
          <a:schemeClr val="accent2">
            <a:shade val="80000"/>
            <a:hueOff val="415674"/>
            <a:satOff val="-17806"/>
            <a:lumOff val="2455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dirty="0"/>
            <a:t>Construct QGIS rectangle with the </a:t>
          </a:r>
          <a:r>
            <a:rPr lang="en-GB" sz="1300" kern="1200" dirty="0" err="1"/>
            <a:t>xmin</a:t>
          </a:r>
          <a:r>
            <a:rPr lang="en-GB" sz="1300" kern="1200" dirty="0"/>
            <a:t>, </a:t>
          </a:r>
          <a:r>
            <a:rPr lang="en-GB" sz="1300" kern="1200" dirty="0" err="1"/>
            <a:t>ymin</a:t>
          </a:r>
          <a:r>
            <a:rPr lang="en-GB" sz="1300" kern="1200" dirty="0"/>
            <a:t>, </a:t>
          </a:r>
          <a:r>
            <a:rPr lang="en-GB" sz="1300" kern="1200" dirty="0" err="1"/>
            <a:t>xmax</a:t>
          </a:r>
          <a:r>
            <a:rPr lang="en-GB" sz="1300" kern="1200" dirty="0"/>
            <a:t>, </a:t>
          </a:r>
          <a:r>
            <a:rPr lang="en-GB" sz="1300" kern="1200" dirty="0" err="1"/>
            <a:t>ymax</a:t>
          </a:r>
          <a:r>
            <a:rPr lang="en-GB" sz="1300" kern="1200" dirty="0"/>
            <a:t> list variables (use index number to pick the </a:t>
          </a:r>
          <a:r>
            <a:rPr lang="en-GB" sz="1300" kern="1200" dirty="0" err="1"/>
            <a:t>geom</a:t>
          </a:r>
          <a:r>
            <a:rPr lang="en-GB" sz="1300" kern="1200" dirty="0"/>
            <a:t> values of the right match)</a:t>
          </a:r>
        </a:p>
      </dsp:txBody>
      <dsp:txXfrm>
        <a:off x="6798221" y="3148419"/>
        <a:ext cx="1992677" cy="1166571"/>
      </dsp:txXfrm>
    </dsp:sp>
    <dsp:sp modelId="{77F1F347-A19A-448E-BDFB-1A8C9ABC6FF1}">
      <dsp:nvSpPr>
        <dsp:cNvPr id="0" name=""/>
        <dsp:cNvSpPr/>
      </dsp:nvSpPr>
      <dsp:spPr>
        <a:xfrm rot="16219755">
          <a:off x="8815278" y="2538997"/>
          <a:ext cx="1541126" cy="185873"/>
        </a:xfrm>
        <a:prstGeom prst="rect">
          <a:avLst/>
        </a:prstGeom>
        <a:solidFill>
          <a:schemeClr val="accent2">
            <a:shade val="90000"/>
            <a:hueOff val="519516"/>
            <a:satOff val="-21824"/>
            <a:lumOff val="28324"/>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AAC0BCCB-5B12-40B5-9618-BA65C41C03FD}">
      <dsp:nvSpPr>
        <dsp:cNvPr id="0" name=""/>
        <dsp:cNvSpPr/>
      </dsp:nvSpPr>
      <dsp:spPr>
        <a:xfrm>
          <a:off x="9161909" y="3099796"/>
          <a:ext cx="2065265" cy="1239159"/>
        </a:xfrm>
        <a:prstGeom prst="roundRect">
          <a:avLst>
            <a:gd name="adj" fmla="val 10000"/>
          </a:avLst>
        </a:prstGeom>
        <a:solidFill>
          <a:schemeClr val="accent2">
            <a:shade val="80000"/>
            <a:hueOff val="467633"/>
            <a:satOff val="-20031"/>
            <a:lumOff val="2762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Zoom the map extent to that rectangle </a:t>
          </a:r>
          <a:endParaRPr lang="en-GB" sz="1300" kern="1200" dirty="0"/>
        </a:p>
      </dsp:txBody>
      <dsp:txXfrm>
        <a:off x="9198203" y="3136090"/>
        <a:ext cx="1992677" cy="1166571"/>
      </dsp:txXfrm>
    </dsp:sp>
    <dsp:sp modelId="{13A57882-55C9-4F84-B3C6-722D0AA3DDD7}">
      <dsp:nvSpPr>
        <dsp:cNvPr id="0" name=""/>
        <dsp:cNvSpPr/>
      </dsp:nvSpPr>
      <dsp:spPr>
        <a:xfrm>
          <a:off x="9173991" y="1555469"/>
          <a:ext cx="2065265" cy="1239159"/>
        </a:xfrm>
        <a:prstGeom prst="roundRect">
          <a:avLst>
            <a:gd name="adj" fmla="val 10000"/>
          </a:avLst>
        </a:prstGeom>
        <a:solidFill>
          <a:schemeClr val="accent2">
            <a:shade val="80000"/>
            <a:hueOff val="519592"/>
            <a:satOff val="-22257"/>
            <a:lumOff val="3069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kern="1200"/>
            <a:t>Close the dialogue box</a:t>
          </a:r>
          <a:endParaRPr lang="en-GB" sz="1300" kern="1200" dirty="0"/>
        </a:p>
      </dsp:txBody>
      <dsp:txXfrm>
        <a:off x="9210285" y="1591763"/>
        <a:ext cx="1992677" cy="1166571"/>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EC00E-FCE9-414A-8228-A6B5D61EC6E6}" type="datetimeFigureOut">
              <a:rPr lang="en-GB" smtClean="0"/>
              <a:t>05/11/2025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C2F771-1A61-458E-9F1C-3C7AD48BEAF3}" type="slidenum">
              <a:rPr lang="en-GB" smtClean="0"/>
              <a:t>‹#›</a:t>
            </a:fld>
            <a:endParaRPr lang="en-GB"/>
          </a:p>
        </p:txBody>
      </p:sp>
    </p:spTree>
    <p:extLst>
      <p:ext uri="{BB962C8B-B14F-4D97-AF65-F5344CB8AC3E}">
        <p14:creationId xmlns:p14="http://schemas.microsoft.com/office/powerpoint/2010/main" val="146688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qgistutorials.com/en/docs/3/building_a_python_plugin.ht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qgistutorials.com/en/docs/3/building_a_python_plugin.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qgistutorials.com/en/docs/3/building_a_python_plugin.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qgistutorials.com/en/docs/3/building_a_python_plugin.html"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qgistutorials.com/en/docs/3/building_a_python_plugin.html"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Hi everyone. My name is Alex and I’ve been with the Herts ERC for about 8 years now. We use QGIS as our primary everyday GIS, and we also use it as a way of interfacing with our Recorder 6 database to make it easier to serve up our species and site attribute data in friendly formats to help answer our most frequent questions. We do this through a set of custom QGIS plugins. </a:t>
            </a:r>
          </a:p>
          <a:p>
            <a:endParaRPr lang="en-GB" dirty="0"/>
          </a:p>
          <a:p>
            <a:r>
              <a:rPr lang="en-GB" dirty="0"/>
              <a:t>Most of our QGIS plugins actually pre-date me, so I can’t take any of the credit for the ambition or knowledge that created the various plugins that we use in our everyday work, and I’ve definitely had an advantage in being able to modify and add functionality as opposed to start from scratch. But there’s a lot that can be learned by doing, and the goal of this session is cover off the elements of building a plugin that are harder to self-teach, that benefit from having someone show them and talk you through them, so that you feel more equipped to go back into your own LERC and experiment.</a:t>
            </a:r>
          </a:p>
          <a:p>
            <a:endParaRPr lang="en-GB" dirty="0"/>
          </a:p>
          <a:p>
            <a:r>
              <a:rPr lang="en-GB" dirty="0"/>
              <a:t>You do not need any prior knowledge of plugins or programming to get something out of this, hopefully, if I’ve done this right! We’re going to start from the beginning with what a plugin is and how they add to the core QGIS application but then we will move into some actual applied trying stuff out that if you want to follow along in your own QGIS, you can. </a:t>
            </a:r>
          </a:p>
          <a:p>
            <a:endParaRPr lang="en-GB" dirty="0"/>
          </a:p>
          <a:p>
            <a:r>
              <a:rPr lang="en-GB" dirty="0"/>
              <a:t>Switch to QGIS</a:t>
            </a:r>
          </a:p>
        </p:txBody>
      </p:sp>
      <p:sp>
        <p:nvSpPr>
          <p:cNvPr id="4" name="Slide Number Placeholder 3"/>
          <p:cNvSpPr>
            <a:spLocks noGrp="1"/>
          </p:cNvSpPr>
          <p:nvPr>
            <p:ph type="sldNum" sz="quarter" idx="5"/>
          </p:nvPr>
        </p:nvSpPr>
        <p:spPr/>
        <p:txBody>
          <a:bodyPr/>
          <a:lstStyle/>
          <a:p>
            <a:fld id="{85C2F771-1A61-458E-9F1C-3C7AD48BEAF3}" type="slidenum">
              <a:rPr lang="en-GB" smtClean="0"/>
              <a:t>1</a:t>
            </a:fld>
            <a:endParaRPr lang="en-GB"/>
          </a:p>
        </p:txBody>
      </p:sp>
    </p:spTree>
    <p:extLst>
      <p:ext uri="{BB962C8B-B14F-4D97-AF65-F5344CB8AC3E}">
        <p14:creationId xmlns:p14="http://schemas.microsoft.com/office/powerpoint/2010/main" val="31173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10</a:t>
            </a:fld>
            <a:endParaRPr lang="en-GB"/>
          </a:p>
        </p:txBody>
      </p:sp>
    </p:spTree>
    <p:extLst>
      <p:ext uri="{BB962C8B-B14F-4D97-AF65-F5344CB8AC3E}">
        <p14:creationId xmlns:p14="http://schemas.microsoft.com/office/powerpoint/2010/main" val="2553248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Description of compilation is from </a:t>
            </a:r>
            <a:r>
              <a:rPr lang="en-GB" dirty="0">
                <a:hlinkClick r:id="rId3"/>
              </a:rPr>
              <a:t>QGIS Tutorials - build a python plugin</a:t>
            </a:r>
            <a:r>
              <a:rPr lang="en-GB" dirty="0"/>
              <a:t> </a:t>
            </a:r>
          </a:p>
        </p:txBody>
      </p:sp>
      <p:sp>
        <p:nvSpPr>
          <p:cNvPr id="4" name="Slide Number Placeholder 3"/>
          <p:cNvSpPr>
            <a:spLocks noGrp="1"/>
          </p:cNvSpPr>
          <p:nvPr>
            <p:ph type="sldNum" sz="quarter" idx="5"/>
          </p:nvPr>
        </p:nvSpPr>
        <p:spPr/>
        <p:txBody>
          <a:bodyPr/>
          <a:lstStyle/>
          <a:p>
            <a:fld id="{85C2F771-1A61-458E-9F1C-3C7AD48BEAF3}" type="slidenum">
              <a:rPr lang="en-GB" smtClean="0"/>
              <a:t>11</a:t>
            </a:fld>
            <a:endParaRPr lang="en-GB"/>
          </a:p>
        </p:txBody>
      </p:sp>
    </p:spTree>
    <p:extLst>
      <p:ext uri="{BB962C8B-B14F-4D97-AF65-F5344CB8AC3E}">
        <p14:creationId xmlns:p14="http://schemas.microsoft.com/office/powerpoint/2010/main" val="2538926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Description of compilation is from </a:t>
            </a:r>
            <a:r>
              <a:rPr lang="en-GB" dirty="0">
                <a:hlinkClick r:id="rId3"/>
              </a:rPr>
              <a:t>QGIS Tutorials - build a python plugin</a:t>
            </a:r>
            <a:r>
              <a:rPr lang="en-GB" dirty="0"/>
              <a:t> </a:t>
            </a:r>
          </a:p>
        </p:txBody>
      </p:sp>
      <p:sp>
        <p:nvSpPr>
          <p:cNvPr id="4" name="Slide Number Placeholder 3"/>
          <p:cNvSpPr>
            <a:spLocks noGrp="1"/>
          </p:cNvSpPr>
          <p:nvPr>
            <p:ph type="sldNum" sz="quarter" idx="5"/>
          </p:nvPr>
        </p:nvSpPr>
        <p:spPr/>
        <p:txBody>
          <a:bodyPr/>
          <a:lstStyle/>
          <a:p>
            <a:fld id="{85C2F771-1A61-458E-9F1C-3C7AD48BEAF3}" type="slidenum">
              <a:rPr lang="en-GB" smtClean="0"/>
              <a:t>12</a:t>
            </a:fld>
            <a:endParaRPr lang="en-GB"/>
          </a:p>
        </p:txBody>
      </p:sp>
    </p:spTree>
    <p:extLst>
      <p:ext uri="{BB962C8B-B14F-4D97-AF65-F5344CB8AC3E}">
        <p14:creationId xmlns:p14="http://schemas.microsoft.com/office/powerpoint/2010/main" val="1843293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Description of compilation is from </a:t>
            </a:r>
            <a:r>
              <a:rPr lang="en-GB" dirty="0">
                <a:hlinkClick r:id="rId3"/>
              </a:rPr>
              <a:t>QGIS Tutorials - build a python plugin</a:t>
            </a:r>
            <a:r>
              <a:rPr lang="en-GB" dirty="0"/>
              <a:t> </a:t>
            </a:r>
          </a:p>
        </p:txBody>
      </p:sp>
      <p:sp>
        <p:nvSpPr>
          <p:cNvPr id="4" name="Slide Number Placeholder 3"/>
          <p:cNvSpPr>
            <a:spLocks noGrp="1"/>
          </p:cNvSpPr>
          <p:nvPr>
            <p:ph type="sldNum" sz="quarter" idx="5"/>
          </p:nvPr>
        </p:nvSpPr>
        <p:spPr/>
        <p:txBody>
          <a:bodyPr/>
          <a:lstStyle/>
          <a:p>
            <a:fld id="{85C2F771-1A61-458E-9F1C-3C7AD48BEAF3}" type="slidenum">
              <a:rPr lang="en-GB" smtClean="0"/>
              <a:t>13</a:t>
            </a:fld>
            <a:endParaRPr lang="en-GB"/>
          </a:p>
        </p:txBody>
      </p:sp>
    </p:spTree>
    <p:extLst>
      <p:ext uri="{BB962C8B-B14F-4D97-AF65-F5344CB8AC3E}">
        <p14:creationId xmlns:p14="http://schemas.microsoft.com/office/powerpoint/2010/main" val="3410024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Description of compilation is from </a:t>
            </a:r>
            <a:r>
              <a:rPr lang="en-GB" dirty="0">
                <a:hlinkClick r:id="rId3"/>
              </a:rPr>
              <a:t>QGIS Tutorials - build a python plugin</a:t>
            </a:r>
            <a:r>
              <a:rPr lang="en-GB" dirty="0"/>
              <a:t> </a:t>
            </a:r>
          </a:p>
        </p:txBody>
      </p:sp>
      <p:sp>
        <p:nvSpPr>
          <p:cNvPr id="4" name="Slide Number Placeholder 3"/>
          <p:cNvSpPr>
            <a:spLocks noGrp="1"/>
          </p:cNvSpPr>
          <p:nvPr>
            <p:ph type="sldNum" sz="quarter" idx="5"/>
          </p:nvPr>
        </p:nvSpPr>
        <p:spPr/>
        <p:txBody>
          <a:bodyPr/>
          <a:lstStyle/>
          <a:p>
            <a:fld id="{85C2F771-1A61-458E-9F1C-3C7AD48BEAF3}" type="slidenum">
              <a:rPr lang="en-GB" smtClean="0"/>
              <a:t>14</a:t>
            </a:fld>
            <a:endParaRPr lang="en-GB"/>
          </a:p>
        </p:txBody>
      </p:sp>
    </p:spTree>
    <p:extLst>
      <p:ext uri="{BB962C8B-B14F-4D97-AF65-F5344CB8AC3E}">
        <p14:creationId xmlns:p14="http://schemas.microsoft.com/office/powerpoint/2010/main" val="38619126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Description of compilation is from </a:t>
            </a:r>
            <a:r>
              <a:rPr lang="en-GB" dirty="0">
                <a:hlinkClick r:id="rId3"/>
              </a:rPr>
              <a:t>QGIS Tutorials - build a python plugin</a:t>
            </a:r>
            <a:r>
              <a:rPr lang="en-GB" dirty="0"/>
              <a:t> </a:t>
            </a:r>
          </a:p>
        </p:txBody>
      </p:sp>
      <p:sp>
        <p:nvSpPr>
          <p:cNvPr id="4" name="Slide Number Placeholder 3"/>
          <p:cNvSpPr>
            <a:spLocks noGrp="1"/>
          </p:cNvSpPr>
          <p:nvPr>
            <p:ph type="sldNum" sz="quarter" idx="5"/>
          </p:nvPr>
        </p:nvSpPr>
        <p:spPr/>
        <p:txBody>
          <a:bodyPr/>
          <a:lstStyle/>
          <a:p>
            <a:fld id="{85C2F771-1A61-458E-9F1C-3C7AD48BEAF3}" type="slidenum">
              <a:rPr lang="en-GB" smtClean="0"/>
              <a:t>15</a:t>
            </a:fld>
            <a:endParaRPr lang="en-GB"/>
          </a:p>
        </p:txBody>
      </p:sp>
    </p:spTree>
    <p:extLst>
      <p:ext uri="{BB962C8B-B14F-4D97-AF65-F5344CB8AC3E}">
        <p14:creationId xmlns:p14="http://schemas.microsoft.com/office/powerpoint/2010/main" val="3220887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16</a:t>
            </a:fld>
            <a:endParaRPr lang="en-GB"/>
          </a:p>
        </p:txBody>
      </p:sp>
    </p:spTree>
    <p:extLst>
      <p:ext uri="{BB962C8B-B14F-4D97-AF65-F5344CB8AC3E}">
        <p14:creationId xmlns:p14="http://schemas.microsoft.com/office/powerpoint/2010/main" val="41649439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17</a:t>
            </a:fld>
            <a:endParaRPr lang="en-GB"/>
          </a:p>
        </p:txBody>
      </p:sp>
    </p:spTree>
    <p:extLst>
      <p:ext uri="{BB962C8B-B14F-4D97-AF65-F5344CB8AC3E}">
        <p14:creationId xmlns:p14="http://schemas.microsoft.com/office/powerpoint/2010/main" val="14531091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18</a:t>
            </a:fld>
            <a:endParaRPr lang="en-GB"/>
          </a:p>
        </p:txBody>
      </p:sp>
    </p:spTree>
    <p:extLst>
      <p:ext uri="{BB962C8B-B14F-4D97-AF65-F5344CB8AC3E}">
        <p14:creationId xmlns:p14="http://schemas.microsoft.com/office/powerpoint/2010/main" val="10762914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19</a:t>
            </a:fld>
            <a:endParaRPr lang="en-GB"/>
          </a:p>
        </p:txBody>
      </p:sp>
    </p:spTree>
    <p:extLst>
      <p:ext uri="{BB962C8B-B14F-4D97-AF65-F5344CB8AC3E}">
        <p14:creationId xmlns:p14="http://schemas.microsoft.com/office/powerpoint/2010/main" val="2110757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My goal for today is that I’d like to you to come out of these two hours feeling like this is something that you will go back to your LERC and try. Hopefully you will come out of the session fired up with ideas. Hopefully you will feel equipped to carry out the try-it-at-home exercise. </a:t>
            </a:r>
          </a:p>
        </p:txBody>
      </p:sp>
      <p:sp>
        <p:nvSpPr>
          <p:cNvPr id="4" name="Slide Number Placeholder 3"/>
          <p:cNvSpPr>
            <a:spLocks noGrp="1"/>
          </p:cNvSpPr>
          <p:nvPr>
            <p:ph type="sldNum" sz="quarter" idx="5"/>
          </p:nvPr>
        </p:nvSpPr>
        <p:spPr/>
        <p:txBody>
          <a:bodyPr/>
          <a:lstStyle/>
          <a:p>
            <a:fld id="{85C2F771-1A61-458E-9F1C-3C7AD48BEAF3}" type="slidenum">
              <a:rPr lang="en-GB" smtClean="0"/>
              <a:t>2</a:t>
            </a:fld>
            <a:endParaRPr lang="en-GB"/>
          </a:p>
        </p:txBody>
      </p:sp>
    </p:spTree>
    <p:extLst>
      <p:ext uri="{BB962C8B-B14F-4D97-AF65-F5344CB8AC3E}">
        <p14:creationId xmlns:p14="http://schemas.microsoft.com/office/powerpoint/2010/main" val="2766824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20</a:t>
            </a:fld>
            <a:endParaRPr lang="en-GB"/>
          </a:p>
        </p:txBody>
      </p:sp>
    </p:spTree>
    <p:extLst>
      <p:ext uri="{BB962C8B-B14F-4D97-AF65-F5344CB8AC3E}">
        <p14:creationId xmlns:p14="http://schemas.microsoft.com/office/powerpoint/2010/main" val="2586984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21</a:t>
            </a:fld>
            <a:endParaRPr lang="en-GB"/>
          </a:p>
        </p:txBody>
      </p:sp>
    </p:spTree>
    <p:extLst>
      <p:ext uri="{BB962C8B-B14F-4D97-AF65-F5344CB8AC3E}">
        <p14:creationId xmlns:p14="http://schemas.microsoft.com/office/powerpoint/2010/main" val="1768538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22</a:t>
            </a:fld>
            <a:endParaRPr lang="en-GB"/>
          </a:p>
        </p:txBody>
      </p:sp>
    </p:spTree>
    <p:extLst>
      <p:ext uri="{BB962C8B-B14F-4D97-AF65-F5344CB8AC3E}">
        <p14:creationId xmlns:p14="http://schemas.microsoft.com/office/powerpoint/2010/main" val="35358510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23</a:t>
            </a:fld>
            <a:endParaRPr lang="en-GB"/>
          </a:p>
        </p:txBody>
      </p:sp>
    </p:spTree>
    <p:extLst>
      <p:ext uri="{BB962C8B-B14F-4D97-AF65-F5344CB8AC3E}">
        <p14:creationId xmlns:p14="http://schemas.microsoft.com/office/powerpoint/2010/main" val="2765602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24</a:t>
            </a:fld>
            <a:endParaRPr lang="en-GB"/>
          </a:p>
        </p:txBody>
      </p:sp>
    </p:spTree>
    <p:extLst>
      <p:ext uri="{BB962C8B-B14F-4D97-AF65-F5344CB8AC3E}">
        <p14:creationId xmlns:p14="http://schemas.microsoft.com/office/powerpoint/2010/main" val="8000868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25</a:t>
            </a:fld>
            <a:endParaRPr lang="en-GB"/>
          </a:p>
        </p:txBody>
      </p:sp>
    </p:spTree>
    <p:extLst>
      <p:ext uri="{BB962C8B-B14F-4D97-AF65-F5344CB8AC3E}">
        <p14:creationId xmlns:p14="http://schemas.microsoft.com/office/powerpoint/2010/main" val="22396912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26</a:t>
            </a:fld>
            <a:endParaRPr lang="en-GB"/>
          </a:p>
        </p:txBody>
      </p:sp>
    </p:spTree>
    <p:extLst>
      <p:ext uri="{BB962C8B-B14F-4D97-AF65-F5344CB8AC3E}">
        <p14:creationId xmlns:p14="http://schemas.microsoft.com/office/powerpoint/2010/main" val="27070737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27</a:t>
            </a:fld>
            <a:endParaRPr lang="en-GB"/>
          </a:p>
        </p:txBody>
      </p:sp>
    </p:spTree>
    <p:extLst>
      <p:ext uri="{BB962C8B-B14F-4D97-AF65-F5344CB8AC3E}">
        <p14:creationId xmlns:p14="http://schemas.microsoft.com/office/powerpoint/2010/main" val="36706686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28</a:t>
            </a:fld>
            <a:endParaRPr lang="en-GB"/>
          </a:p>
        </p:txBody>
      </p:sp>
    </p:spTree>
    <p:extLst>
      <p:ext uri="{BB962C8B-B14F-4D97-AF65-F5344CB8AC3E}">
        <p14:creationId xmlns:p14="http://schemas.microsoft.com/office/powerpoint/2010/main" val="13508836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29</a:t>
            </a:fld>
            <a:endParaRPr lang="en-GB"/>
          </a:p>
        </p:txBody>
      </p:sp>
    </p:spTree>
    <p:extLst>
      <p:ext uri="{BB962C8B-B14F-4D97-AF65-F5344CB8AC3E}">
        <p14:creationId xmlns:p14="http://schemas.microsoft.com/office/powerpoint/2010/main" val="1168913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a:t>
            </a:fld>
            <a:endParaRPr lang="en-GB"/>
          </a:p>
        </p:txBody>
      </p:sp>
    </p:spTree>
    <p:extLst>
      <p:ext uri="{BB962C8B-B14F-4D97-AF65-F5344CB8AC3E}">
        <p14:creationId xmlns:p14="http://schemas.microsoft.com/office/powerpoint/2010/main" val="31615350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30</a:t>
            </a:fld>
            <a:endParaRPr lang="en-GB"/>
          </a:p>
        </p:txBody>
      </p:sp>
    </p:spTree>
    <p:extLst>
      <p:ext uri="{BB962C8B-B14F-4D97-AF65-F5344CB8AC3E}">
        <p14:creationId xmlns:p14="http://schemas.microsoft.com/office/powerpoint/2010/main" val="393924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31</a:t>
            </a:fld>
            <a:endParaRPr lang="en-GB"/>
          </a:p>
        </p:txBody>
      </p:sp>
    </p:spTree>
    <p:extLst>
      <p:ext uri="{BB962C8B-B14F-4D97-AF65-F5344CB8AC3E}">
        <p14:creationId xmlns:p14="http://schemas.microsoft.com/office/powerpoint/2010/main" val="19077105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32</a:t>
            </a:fld>
            <a:endParaRPr lang="en-GB"/>
          </a:p>
        </p:txBody>
      </p:sp>
    </p:spTree>
    <p:extLst>
      <p:ext uri="{BB962C8B-B14F-4D97-AF65-F5344CB8AC3E}">
        <p14:creationId xmlns:p14="http://schemas.microsoft.com/office/powerpoint/2010/main" val="32533851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33</a:t>
            </a:fld>
            <a:endParaRPr lang="en-GB"/>
          </a:p>
        </p:txBody>
      </p:sp>
    </p:spTree>
    <p:extLst>
      <p:ext uri="{BB962C8B-B14F-4D97-AF65-F5344CB8AC3E}">
        <p14:creationId xmlns:p14="http://schemas.microsoft.com/office/powerpoint/2010/main" val="18767868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34</a:t>
            </a:fld>
            <a:endParaRPr lang="en-GB"/>
          </a:p>
        </p:txBody>
      </p:sp>
    </p:spTree>
    <p:extLst>
      <p:ext uri="{BB962C8B-B14F-4D97-AF65-F5344CB8AC3E}">
        <p14:creationId xmlns:p14="http://schemas.microsoft.com/office/powerpoint/2010/main" val="106013777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35</a:t>
            </a:fld>
            <a:endParaRPr lang="en-GB"/>
          </a:p>
        </p:txBody>
      </p:sp>
    </p:spTree>
    <p:extLst>
      <p:ext uri="{BB962C8B-B14F-4D97-AF65-F5344CB8AC3E}">
        <p14:creationId xmlns:p14="http://schemas.microsoft.com/office/powerpoint/2010/main" val="19363495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36</a:t>
            </a:fld>
            <a:endParaRPr lang="en-GB"/>
          </a:p>
        </p:txBody>
      </p:sp>
    </p:spTree>
    <p:extLst>
      <p:ext uri="{BB962C8B-B14F-4D97-AF65-F5344CB8AC3E}">
        <p14:creationId xmlns:p14="http://schemas.microsoft.com/office/powerpoint/2010/main" val="315587598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38</a:t>
            </a:fld>
            <a:endParaRPr lang="en-GB"/>
          </a:p>
        </p:txBody>
      </p:sp>
    </p:spTree>
    <p:extLst>
      <p:ext uri="{BB962C8B-B14F-4D97-AF65-F5344CB8AC3E}">
        <p14:creationId xmlns:p14="http://schemas.microsoft.com/office/powerpoint/2010/main" val="2828755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4</a:t>
            </a:fld>
            <a:endParaRPr lang="en-GB"/>
          </a:p>
        </p:txBody>
      </p:sp>
    </p:spTree>
    <p:extLst>
      <p:ext uri="{BB962C8B-B14F-4D97-AF65-F5344CB8AC3E}">
        <p14:creationId xmlns:p14="http://schemas.microsoft.com/office/powerpoint/2010/main" val="3231920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5</a:t>
            </a:fld>
            <a:endParaRPr lang="en-GB"/>
          </a:p>
        </p:txBody>
      </p:sp>
    </p:spTree>
    <p:extLst>
      <p:ext uri="{BB962C8B-B14F-4D97-AF65-F5344CB8AC3E}">
        <p14:creationId xmlns:p14="http://schemas.microsoft.com/office/powerpoint/2010/main" val="62990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6</a:t>
            </a:fld>
            <a:endParaRPr lang="en-GB"/>
          </a:p>
        </p:txBody>
      </p:sp>
    </p:spTree>
    <p:extLst>
      <p:ext uri="{BB962C8B-B14F-4D97-AF65-F5344CB8AC3E}">
        <p14:creationId xmlns:p14="http://schemas.microsoft.com/office/powerpoint/2010/main" val="1844052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7</a:t>
            </a:fld>
            <a:endParaRPr lang="en-GB"/>
          </a:p>
        </p:txBody>
      </p:sp>
    </p:spTree>
    <p:extLst>
      <p:ext uri="{BB962C8B-B14F-4D97-AF65-F5344CB8AC3E}">
        <p14:creationId xmlns:p14="http://schemas.microsoft.com/office/powerpoint/2010/main" val="2217191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8</a:t>
            </a:fld>
            <a:endParaRPr lang="en-GB"/>
          </a:p>
        </p:txBody>
      </p:sp>
    </p:spTree>
    <p:extLst>
      <p:ext uri="{BB962C8B-B14F-4D97-AF65-F5344CB8AC3E}">
        <p14:creationId xmlns:p14="http://schemas.microsoft.com/office/powerpoint/2010/main" val="2074356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C2F771-1A61-458E-9F1C-3C7AD48BEAF3}" type="slidenum">
              <a:rPr lang="en-GB" smtClean="0"/>
              <a:t>9</a:t>
            </a:fld>
            <a:endParaRPr lang="en-GB"/>
          </a:p>
        </p:txBody>
      </p:sp>
    </p:spTree>
    <p:extLst>
      <p:ext uri="{BB962C8B-B14F-4D97-AF65-F5344CB8AC3E}">
        <p14:creationId xmlns:p14="http://schemas.microsoft.com/office/powerpoint/2010/main" val="4256880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B084B-DA8B-4609-85C5-974A4EC2FF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7755EE-D042-4E83-8FAF-C1EDDD728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5F4EFB3-F7AA-47B5-8F80-90F53E1B4559}"/>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2F326EC4-E379-4228-9008-90B58EB2F8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574A45-DDAE-40FA-ADAB-3697F01D2392}"/>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2981939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9BE13-EB1D-4F5A-9D2D-C118BAAA22F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D4E912-5E74-4207-8131-7FD3D1EB9DF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CA5CFE-D5EF-498D-BF4B-BF0C683887B5}"/>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A4DB4D3B-4C5E-4CCE-939C-DC024AC344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B95283-4200-43C1-869B-5A07DCAC7C91}"/>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327487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CBE9C1-E1AC-4492-8458-C9426E110C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F4ADCBD-DFB7-415F-8312-5A4C53E175B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AF559A-F382-49A1-9F65-BAB49299F7E7}"/>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C4EE93B3-A9C0-4A45-8300-4D4208686B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F6A2AD-34CA-4974-8D80-F7EF938425A4}"/>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1276281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D1F69-6BD2-4794-88ED-85D4E66B89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7B647-C3CB-4BC8-B6F6-77436DEF7F0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280197-6656-407C-A552-AA5BA24D0092}"/>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8694DB6E-BE24-4E2D-A825-60BBB38414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2BB385-0A9F-42A3-99F7-0E4F7FA82C98}"/>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2484112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21193-C1B9-46FF-9BCD-A80EF0C230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17BF0EB-1C90-431E-92C7-400612537F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C78DEC-5EEE-48D4-B786-9F51DE0F269D}"/>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15804700-8B4A-4BB7-81F7-E85636B769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5BE85E-1FC5-4943-9C07-4BE2EB19CDEE}"/>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260960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5AAB5-73ED-4762-B8A7-9034B765FE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CF4B3E-09D2-49D7-B21A-E340EA6469C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A278D3B-7C60-462F-A165-9358AB156EF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484E672-7ECF-439A-AC90-E5C1A739CDC5}"/>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6" name="Footer Placeholder 5">
            <a:extLst>
              <a:ext uri="{FF2B5EF4-FFF2-40B4-BE49-F238E27FC236}">
                <a16:creationId xmlns:a16="http://schemas.microsoft.com/office/drawing/2014/main" id="{DD12DF8D-86C3-4951-AEA4-E14544A682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B10E2A-DFF2-4CED-AD9D-51E6F186C6E6}"/>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1437402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7F777-D6E0-4DCB-9D8D-13827094AC9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0C038B-6B52-43A9-815D-26A6B3E3EB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345CEC7-E948-4E4B-8046-5CC358C796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356932-AF8C-4073-8394-436EEB6C8B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9C1FE5A-FD16-449D-930D-CAB15242DD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96B5B46-B3DF-4C4C-A1FC-A8AC83CA3E6C}"/>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8" name="Footer Placeholder 7">
            <a:extLst>
              <a:ext uri="{FF2B5EF4-FFF2-40B4-BE49-F238E27FC236}">
                <a16:creationId xmlns:a16="http://schemas.microsoft.com/office/drawing/2014/main" id="{DE0D9253-58F6-4EE5-A4A8-3E4E9021129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017F3C8-9E24-479D-A23D-8E59889ED2B2}"/>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4026154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4B48-A924-40C3-9209-6C6BD1FC1B5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E3A3A64-354E-471E-B8E5-073EF4C260C8}"/>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4" name="Footer Placeholder 3">
            <a:extLst>
              <a:ext uri="{FF2B5EF4-FFF2-40B4-BE49-F238E27FC236}">
                <a16:creationId xmlns:a16="http://schemas.microsoft.com/office/drawing/2014/main" id="{456AF6EF-80A1-4FAB-B96C-4BCFB79E616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9F4DCF7-0C3A-4C80-9815-DD319CCDBC32}"/>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3537458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F6AA6-DE18-4115-90F2-7D0ADDFDC14D}"/>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3" name="Footer Placeholder 2">
            <a:extLst>
              <a:ext uri="{FF2B5EF4-FFF2-40B4-BE49-F238E27FC236}">
                <a16:creationId xmlns:a16="http://schemas.microsoft.com/office/drawing/2014/main" id="{93DC718A-2ECB-4096-85EB-FA1CC125B7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0C3DFA7-79E4-44E2-ACAB-CB23C0BA2F96}"/>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1801426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367DB-0106-41E4-B4B3-66A3603A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20FD54B-D92C-4487-8A85-06964FFC4A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05686CC-FF9C-413C-B7E7-77A3BAA493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394C63-53A5-4575-9CBA-62473A52182F}"/>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6" name="Footer Placeholder 5">
            <a:extLst>
              <a:ext uri="{FF2B5EF4-FFF2-40B4-BE49-F238E27FC236}">
                <a16:creationId xmlns:a16="http://schemas.microsoft.com/office/drawing/2014/main" id="{9CC71FEB-C376-431E-A3FC-970D4CE31F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D88942-43D7-4F42-8425-8BC09E4E5408}"/>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628534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6560-9525-4FA8-9EE0-D80C3A8BB4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9214A4-C534-43B4-B67C-E9AF15FD63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B30EEEC-7F77-4598-B838-246C8B99D5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1C1CD5-6333-42F4-AC90-04C0B01DDB7E}"/>
              </a:ext>
            </a:extLst>
          </p:cNvPr>
          <p:cNvSpPr>
            <a:spLocks noGrp="1"/>
          </p:cNvSpPr>
          <p:nvPr>
            <p:ph type="dt" sz="half" idx="10"/>
          </p:nvPr>
        </p:nvSpPr>
        <p:spPr/>
        <p:txBody>
          <a:bodyPr/>
          <a:lstStyle/>
          <a:p>
            <a:fld id="{45ED6CE2-445F-4B15-8991-5F3670CDC2DE}" type="datetimeFigureOut">
              <a:rPr lang="en-GB" smtClean="0"/>
              <a:t>05/11/2025</a:t>
            </a:fld>
            <a:endParaRPr lang="en-GB"/>
          </a:p>
        </p:txBody>
      </p:sp>
      <p:sp>
        <p:nvSpPr>
          <p:cNvPr id="6" name="Footer Placeholder 5">
            <a:extLst>
              <a:ext uri="{FF2B5EF4-FFF2-40B4-BE49-F238E27FC236}">
                <a16:creationId xmlns:a16="http://schemas.microsoft.com/office/drawing/2014/main" id="{FD581E8F-00A7-412F-A934-CDD1EE922A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8EBF1B-7F3E-4AF6-9E49-C6F6A198B84D}"/>
              </a:ext>
            </a:extLst>
          </p:cNvPr>
          <p:cNvSpPr>
            <a:spLocks noGrp="1"/>
          </p:cNvSpPr>
          <p:nvPr>
            <p:ph type="sldNum" sz="quarter" idx="12"/>
          </p:nvPr>
        </p:nvSpPr>
        <p:spPr/>
        <p:txBody>
          <a:bodyPr/>
          <a:lstStyle/>
          <a:p>
            <a:fld id="{C6E8A798-5F22-43F3-B9CB-4377188F86B9}" type="slidenum">
              <a:rPr lang="en-GB" smtClean="0"/>
              <a:t>‹#›</a:t>
            </a:fld>
            <a:endParaRPr lang="en-GB"/>
          </a:p>
        </p:txBody>
      </p:sp>
    </p:spTree>
    <p:extLst>
      <p:ext uri="{BB962C8B-B14F-4D97-AF65-F5344CB8AC3E}">
        <p14:creationId xmlns:p14="http://schemas.microsoft.com/office/powerpoint/2010/main" val="58696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A3E404-7466-464F-9DF9-DC82B3FDD6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62216B-E566-4BC2-8F6F-268EDA97A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0D8390-38CD-4962-B119-AB25BA2381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ED6CE2-445F-4B15-8991-5F3670CDC2DE}" type="datetimeFigureOut">
              <a:rPr lang="en-GB" smtClean="0"/>
              <a:t>05/11/2025</a:t>
            </a:fld>
            <a:endParaRPr lang="en-GB"/>
          </a:p>
        </p:txBody>
      </p:sp>
      <p:sp>
        <p:nvSpPr>
          <p:cNvPr id="5" name="Footer Placeholder 4">
            <a:extLst>
              <a:ext uri="{FF2B5EF4-FFF2-40B4-BE49-F238E27FC236}">
                <a16:creationId xmlns:a16="http://schemas.microsoft.com/office/drawing/2014/main" id="{EE87E484-5671-47A7-90AD-C1D8D68B0B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E029BDE-361F-44EB-A1CB-5541E11C28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8A798-5F22-43F3-B9CB-4377188F86B9}" type="slidenum">
              <a:rPr lang="en-GB" smtClean="0"/>
              <a:t>‹#›</a:t>
            </a:fld>
            <a:endParaRPr lang="en-GB"/>
          </a:p>
        </p:txBody>
      </p:sp>
    </p:spTree>
    <p:extLst>
      <p:ext uri="{BB962C8B-B14F-4D97-AF65-F5344CB8AC3E}">
        <p14:creationId xmlns:p14="http://schemas.microsoft.com/office/powerpoint/2010/main" val="4109087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FVpho_UiDAY&amp;list=PLzMcBGfZo4-lB8MZfHPLTEHO9zJDDLpYj&amp;index=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c.qt.io/qt-5/resources.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ithub.com/g-sherman/plugin_build_too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github.com/g-sherman/plugin_build_too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g-sherman.github.io/plugin_build_too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NR9EocSEWlA"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spatialgalaxy.net/2014/10/09/a-quick-guide-to-getting-started-with-pyqgis-on-windows/" TargetMode="External"/><Relationship Id="rId5" Type="http://schemas.openxmlformats.org/officeDocument/2006/relationships/hyperlink" Target="https://www.qgistutorials.com/en/docs/3/building_a_python_plugin.html" TargetMode="External"/><Relationship Id="rId4" Type="http://schemas.openxmlformats.org/officeDocument/2006/relationships/hyperlink" Target="https://www.youtube.com/watch?v=FVpho_UiDAY&amp;list=PLzMcBGfZo4-lB8MZfHPLTEHO9zJDDLpYj&amp;index=3"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9i16cFZy5M4"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youtube.com/watch?v=NdsTU3NMMiM"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w3schools.com/python/"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courses.spatialthoughts.com/pyqgis-masterclass.html"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osdatahub.os.uk/data/downloads/open/OpenNames"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hyperlink" Target="https://www.youtube.com/watch?v=Wr1AViAda3k"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NR9EocSEWl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s://blog.qgis.org/2025/04/17/qgis-is-moving-to-qt6-and-launching-qgis-4-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Rectangle 3">
            <a:extLst>
              <a:ext uri="{FF2B5EF4-FFF2-40B4-BE49-F238E27FC236}">
                <a16:creationId xmlns:a16="http://schemas.microsoft.com/office/drawing/2014/main" id="{B1AF3162-818C-4008-B956-4C99345F624A}"/>
              </a:ext>
            </a:extLst>
          </p:cNvPr>
          <p:cNvSpPr/>
          <p:nvPr/>
        </p:nvSpPr>
        <p:spPr>
          <a:xfrm>
            <a:off x="170822" y="170822"/>
            <a:ext cx="11850356" cy="6501284"/>
          </a:xfrm>
          <a:prstGeom prst="rect">
            <a:avLst/>
          </a:prstGeom>
          <a:ln w="38100">
            <a:solidFill>
              <a:schemeClr val="accent2"/>
            </a:solidFill>
          </a:ln>
          <a:effectLst>
            <a:outerShdw blurRad="190500" dist="38100" dir="2700000" algn="tl" rotWithShape="0">
              <a:schemeClr val="accent6">
                <a:lumMod val="50000"/>
                <a:alpha val="4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2" name="Title 1">
            <a:extLst>
              <a:ext uri="{FF2B5EF4-FFF2-40B4-BE49-F238E27FC236}">
                <a16:creationId xmlns:a16="http://schemas.microsoft.com/office/drawing/2014/main" id="{B9B4B801-924B-4F96-ABA4-A5463199D122}"/>
              </a:ext>
            </a:extLst>
          </p:cNvPr>
          <p:cNvSpPr>
            <a:spLocks noGrp="1"/>
          </p:cNvSpPr>
          <p:nvPr>
            <p:ph type="ctrTitle"/>
          </p:nvPr>
        </p:nvSpPr>
        <p:spPr>
          <a:xfrm>
            <a:off x="1524000" y="692220"/>
            <a:ext cx="9144000" cy="2387600"/>
          </a:xfrm>
        </p:spPr>
        <p:txBody>
          <a:bodyPr>
            <a:normAutofit/>
          </a:bodyPr>
          <a:lstStyle/>
          <a:p>
            <a:r>
              <a:rPr lang="en-GB" dirty="0"/>
              <a:t>Creating plugins to extend QGIS for biological data</a:t>
            </a:r>
          </a:p>
        </p:txBody>
      </p:sp>
      <p:sp>
        <p:nvSpPr>
          <p:cNvPr id="3" name="Subtitle 2">
            <a:extLst>
              <a:ext uri="{FF2B5EF4-FFF2-40B4-BE49-F238E27FC236}">
                <a16:creationId xmlns:a16="http://schemas.microsoft.com/office/drawing/2014/main" id="{3E38419B-2B6A-409D-AA1C-BE475352D737}"/>
              </a:ext>
            </a:extLst>
          </p:cNvPr>
          <p:cNvSpPr>
            <a:spLocks noGrp="1"/>
          </p:cNvSpPr>
          <p:nvPr>
            <p:ph type="subTitle" idx="1"/>
          </p:nvPr>
        </p:nvSpPr>
        <p:spPr>
          <a:xfrm>
            <a:off x="1524000" y="3396343"/>
            <a:ext cx="9144000" cy="1479620"/>
          </a:xfrm>
        </p:spPr>
        <p:txBody>
          <a:bodyPr>
            <a:normAutofit/>
          </a:bodyPr>
          <a:lstStyle/>
          <a:p>
            <a:r>
              <a:rPr lang="en-GB" sz="2800" i="1" dirty="0"/>
              <a:t>The experience of one LERC!</a:t>
            </a:r>
          </a:p>
        </p:txBody>
      </p:sp>
      <p:pic>
        <p:nvPicPr>
          <p:cNvPr id="6" name="Picture 5">
            <a:extLst>
              <a:ext uri="{FF2B5EF4-FFF2-40B4-BE49-F238E27FC236}">
                <a16:creationId xmlns:a16="http://schemas.microsoft.com/office/drawing/2014/main" id="{BDA8D3C3-FD5B-4FF5-A229-D2E2A38F3D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18028" y="5049676"/>
            <a:ext cx="3603150" cy="1479620"/>
          </a:xfrm>
          <a:prstGeom prst="rect">
            <a:avLst/>
          </a:prstGeom>
        </p:spPr>
      </p:pic>
      <p:sp>
        <p:nvSpPr>
          <p:cNvPr id="7" name="Subtitle 2">
            <a:extLst>
              <a:ext uri="{FF2B5EF4-FFF2-40B4-BE49-F238E27FC236}">
                <a16:creationId xmlns:a16="http://schemas.microsoft.com/office/drawing/2014/main" id="{9A031330-781E-40D2-BAEB-CB2E86E464B5}"/>
              </a:ext>
            </a:extLst>
          </p:cNvPr>
          <p:cNvSpPr txBox="1">
            <a:spLocks/>
          </p:cNvSpPr>
          <p:nvPr/>
        </p:nvSpPr>
        <p:spPr>
          <a:xfrm>
            <a:off x="1781909" y="5652009"/>
            <a:ext cx="6702250" cy="72766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spcBef>
                <a:spcPts val="0"/>
              </a:spcBef>
            </a:pPr>
            <a:r>
              <a:rPr lang="en-GB" sz="1800" dirty="0"/>
              <a:t>Alex Waechter</a:t>
            </a:r>
          </a:p>
          <a:p>
            <a:pPr algn="r">
              <a:spcBef>
                <a:spcPts val="600"/>
              </a:spcBef>
            </a:pPr>
            <a:r>
              <a:rPr lang="en-GB" sz="1800" dirty="0"/>
              <a:t>Records Centre Manager</a:t>
            </a:r>
          </a:p>
        </p:txBody>
      </p:sp>
    </p:spTree>
    <p:extLst>
      <p:ext uri="{BB962C8B-B14F-4D97-AF65-F5344CB8AC3E}">
        <p14:creationId xmlns:p14="http://schemas.microsoft.com/office/powerpoint/2010/main" val="2555084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11624"/>
            <a:ext cx="10515600" cy="5065339"/>
          </a:xfrm>
        </p:spPr>
        <p:txBody>
          <a:bodyPr>
            <a:normAutofit fontScale="85000" lnSpcReduction="20000"/>
          </a:bodyPr>
          <a:lstStyle/>
          <a:p>
            <a:pPr marL="0" indent="0">
              <a:buNone/>
            </a:pPr>
            <a:r>
              <a:rPr lang="en-US" sz="4700" dirty="0">
                <a:solidFill>
                  <a:schemeClr val="tx2"/>
                </a:solidFill>
              </a:rPr>
              <a:t>Qt Designer</a:t>
            </a:r>
          </a:p>
          <a:p>
            <a:pPr marL="0" indent="0">
              <a:buNone/>
            </a:pPr>
            <a:endParaRPr lang="en-US" sz="1100" dirty="0">
              <a:solidFill>
                <a:schemeClr val="tx2"/>
              </a:solidFill>
            </a:endParaRPr>
          </a:p>
          <a:p>
            <a:pPr marL="0" indent="0">
              <a:buNone/>
            </a:pPr>
            <a:r>
              <a:rPr lang="en-US" sz="3800" dirty="0">
                <a:solidFill>
                  <a:schemeClr val="tx2"/>
                </a:solidFill>
              </a:rPr>
              <a:t>Comes with your QGIS installation – find it on the Start menu</a:t>
            </a:r>
            <a:endParaRPr lang="en-GB" sz="3800" dirty="0">
              <a:solidFill>
                <a:schemeClr val="tx2"/>
              </a:solidFill>
            </a:endParaRPr>
          </a:p>
          <a:p>
            <a:pPr marL="0" indent="0">
              <a:buNone/>
            </a:pPr>
            <a:endParaRPr lang="en-GB" dirty="0"/>
          </a:p>
          <a:p>
            <a:pPr marL="0" indent="0">
              <a:buNone/>
            </a:pPr>
            <a:r>
              <a:rPr lang="en-GB" sz="3300" dirty="0"/>
              <a:t>Open and edit the .</a:t>
            </a:r>
            <a:r>
              <a:rPr lang="en-GB" sz="3300" dirty="0" err="1"/>
              <a:t>ui</a:t>
            </a:r>
            <a:r>
              <a:rPr lang="en-GB" sz="3300" dirty="0"/>
              <a:t> (user interface) file. Drag and drop, copy and paste…fairly intuitive.</a:t>
            </a:r>
          </a:p>
          <a:p>
            <a:pPr marL="0" indent="0">
              <a:buNone/>
            </a:pPr>
            <a:endParaRPr lang="en-GB" sz="3300" dirty="0"/>
          </a:p>
          <a:p>
            <a:pPr marL="0" indent="0">
              <a:buNone/>
            </a:pPr>
            <a:r>
              <a:rPr lang="en-GB" sz="3300" dirty="0"/>
              <a:t>Set the </a:t>
            </a:r>
            <a:r>
              <a:rPr lang="en-GB" sz="3300" dirty="0" err="1"/>
              <a:t>objectName</a:t>
            </a:r>
            <a:r>
              <a:rPr lang="en-GB" sz="3300" dirty="0"/>
              <a:t> to be something unique and recognisable – this is what you reference in your Python code to e.g. set what happens when a button is clicked.</a:t>
            </a:r>
          </a:p>
          <a:p>
            <a:pPr marL="0" indent="0">
              <a:buNone/>
            </a:pPr>
            <a:endParaRPr lang="en-GB" sz="3300" dirty="0"/>
          </a:p>
          <a:p>
            <a:pPr marL="0" indent="0">
              <a:buNone/>
            </a:pPr>
            <a:r>
              <a:rPr lang="en-GB" sz="3300" dirty="0"/>
              <a:t>Tutorials available: e.g. </a:t>
            </a:r>
            <a:r>
              <a:rPr lang="en-GB" sz="3300" dirty="0">
                <a:hlinkClick r:id="rId3"/>
              </a:rPr>
              <a:t>Tech with Tim: PyQt5 Tutorial - How to Use Qt Designer</a:t>
            </a:r>
            <a:endParaRPr lang="en-GB" sz="3300" dirty="0"/>
          </a:p>
          <a:p>
            <a:pPr marL="0" indent="0">
              <a:buNone/>
            </a:pPr>
            <a:endParaRPr lang="en-GB" dirty="0"/>
          </a:p>
          <a:p>
            <a:pPr marL="0" indent="0">
              <a:buNone/>
            </a:pPr>
            <a:endParaRPr lang="en-GB" dirty="0"/>
          </a:p>
        </p:txBody>
      </p:sp>
      <p:grpSp>
        <p:nvGrpSpPr>
          <p:cNvPr id="13" name="Group 12">
            <a:extLst>
              <a:ext uri="{FF2B5EF4-FFF2-40B4-BE49-F238E27FC236}">
                <a16:creationId xmlns:a16="http://schemas.microsoft.com/office/drawing/2014/main" id="{CA406866-C5E9-4F03-A23F-F5814342DDCF}"/>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01068A4B-254C-4DC7-9BC4-B834B6595755}"/>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1B3C2F61-8E85-4E4E-9F6E-BA637A74A069}"/>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E59DDFB-FBCC-4415-ABD4-32D97C669FD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11A2968E-2FB9-4CF1-BE83-CA413E8C4230}"/>
                </a:ext>
              </a:extLst>
            </p:cNvPr>
            <p:cNvSpPr/>
            <p:nvPr/>
          </p:nvSpPr>
          <p:spPr>
            <a:xfrm>
              <a:off x="3982401" y="0"/>
              <a:ext cx="1284250" cy="54401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91F3B084-6A56-4BEC-83B6-6CF8CE1F938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58B0E50-3BC2-4B47-9E9D-9DADBED8D754}"/>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3FBEDA50-9E64-4D6A-AF2D-79E804090721}"/>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3EC52536-219C-438A-8FE7-4FE0099BCE40}"/>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AFEC47F8-AE24-4BEB-AACB-8DAC8B3D962F}"/>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167444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lnSpcReduction="10000"/>
          </a:bodyPr>
          <a:lstStyle/>
          <a:p>
            <a:pPr marL="0" indent="0">
              <a:buNone/>
            </a:pPr>
            <a:r>
              <a:rPr lang="en-US" sz="3900" dirty="0">
                <a:solidFill>
                  <a:schemeClr val="tx2"/>
                </a:solidFill>
              </a:rPr>
              <a:t>What is ‘compiling’? What does it do?</a:t>
            </a:r>
            <a:endParaRPr lang="en-US" dirty="0"/>
          </a:p>
          <a:p>
            <a:pPr marL="0" indent="0">
              <a:buNone/>
            </a:pPr>
            <a:r>
              <a:rPr lang="en-US" sz="1800" dirty="0"/>
              <a:t> </a:t>
            </a:r>
          </a:p>
          <a:p>
            <a:pPr marL="0" indent="0">
              <a:buNone/>
            </a:pPr>
            <a:r>
              <a:rPr lang="en-US" sz="3200" dirty="0"/>
              <a:t>Takes the </a:t>
            </a:r>
            <a:r>
              <a:rPr lang="en-US" sz="3200" dirty="0" err="1"/>
              <a:t>resources.qrc</a:t>
            </a:r>
            <a:r>
              <a:rPr lang="en-US" sz="3200" dirty="0"/>
              <a:t> file and compiles it into a resources.py file</a:t>
            </a:r>
          </a:p>
          <a:p>
            <a:pPr marL="0" indent="0">
              <a:buNone/>
            </a:pPr>
            <a:endParaRPr lang="en-US" sz="1800" dirty="0"/>
          </a:p>
          <a:p>
            <a:pPr marL="0" indent="0">
              <a:buNone/>
            </a:pPr>
            <a:r>
              <a:rPr lang="en-US" sz="3200" dirty="0"/>
              <a:t>It also takes the .</a:t>
            </a:r>
            <a:r>
              <a:rPr lang="en-US" sz="3200" dirty="0" err="1"/>
              <a:t>ui</a:t>
            </a:r>
            <a:r>
              <a:rPr lang="en-US" sz="3200" dirty="0"/>
              <a:t> file and turns it into a scripted version which  can be read by the plugin</a:t>
            </a:r>
          </a:p>
          <a:p>
            <a:pPr marL="0" indent="0">
              <a:buNone/>
            </a:pPr>
            <a:endParaRPr lang="en-GB" sz="1800" dirty="0"/>
          </a:p>
          <a:p>
            <a:pPr marL="0" indent="0">
              <a:buNone/>
            </a:pPr>
            <a:r>
              <a:rPr lang="en-GB" dirty="0"/>
              <a:t>The resources.py file is part of the </a:t>
            </a:r>
            <a:r>
              <a:rPr lang="en-GB" dirty="0">
                <a:hlinkClick r:id="rId3"/>
              </a:rPr>
              <a:t>Qt Resource System</a:t>
            </a:r>
            <a:r>
              <a:rPr lang="en-GB" dirty="0"/>
              <a:t> which references all binary files used in the plugin. Compiling this file generates application code that can be used in the plugin independent of which platform the plugin is being run on. </a:t>
            </a:r>
            <a:endParaRPr lang="en-US" dirty="0"/>
          </a:p>
        </p:txBody>
      </p:sp>
      <p:grpSp>
        <p:nvGrpSpPr>
          <p:cNvPr id="13" name="Group 12">
            <a:extLst>
              <a:ext uri="{FF2B5EF4-FFF2-40B4-BE49-F238E27FC236}">
                <a16:creationId xmlns:a16="http://schemas.microsoft.com/office/drawing/2014/main" id="{25B818E4-9487-44AD-91F4-F866A69ED63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BB36C331-CBCD-476D-8D8F-31B0BBE89289}"/>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4B57C62-6BE4-4761-A428-81BF9E743ED6}"/>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B636BEB-7412-4769-AF36-715892C8DF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84EA997E-DBC3-4E26-98C0-C7AF86729705}"/>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7E9699B-B4DF-4DC0-B1D8-D0593891A3D4}"/>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2F94003D-5D4C-41F1-AD79-47B29D1D0FC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42219B04-19AC-4AA4-B473-3B69F8A47287}"/>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C18F572E-87C2-4AAF-85E5-34D2C27664D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959889F-75DE-4F63-819E-1541038798C3}"/>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596170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a:bodyPr>
          <a:lstStyle/>
          <a:p>
            <a:pPr marL="0" indent="0">
              <a:buNone/>
            </a:pPr>
            <a:r>
              <a:rPr lang="en-US" sz="3900" dirty="0" err="1">
                <a:solidFill>
                  <a:schemeClr val="tx2"/>
                </a:solidFill>
              </a:rPr>
              <a:t>pb_tool</a:t>
            </a:r>
            <a:r>
              <a:rPr lang="en-US" sz="3900" dirty="0">
                <a:solidFill>
                  <a:schemeClr val="tx2"/>
                </a:solidFill>
              </a:rPr>
              <a:t> method</a:t>
            </a:r>
          </a:p>
          <a:p>
            <a:pPr marL="0" indent="0">
              <a:buNone/>
            </a:pPr>
            <a:endParaRPr lang="en-US" sz="400" dirty="0">
              <a:solidFill>
                <a:schemeClr val="tx2"/>
              </a:solidFill>
            </a:endParaRPr>
          </a:p>
          <a:p>
            <a:pPr marL="0" indent="0">
              <a:buNone/>
            </a:pPr>
            <a:r>
              <a:rPr lang="en-US" sz="3200" dirty="0"/>
              <a:t>Recommended method. Command line method. </a:t>
            </a:r>
            <a:br>
              <a:rPr lang="en-US" sz="3200" dirty="0"/>
            </a:br>
            <a:r>
              <a:rPr lang="en-US" sz="3200" dirty="0">
                <a:hlinkClick r:id="rId3"/>
              </a:rPr>
              <a:t>https://github.com/g-sherman/plugin_build_tool</a:t>
            </a:r>
            <a:r>
              <a:rPr lang="en-US" sz="3200" dirty="0"/>
              <a:t> </a:t>
            </a:r>
            <a:endParaRPr lang="en-US" sz="1000" dirty="0"/>
          </a:p>
          <a:p>
            <a:pPr marL="0" indent="0">
              <a:buNone/>
            </a:pPr>
            <a:r>
              <a:rPr lang="en-US" dirty="0"/>
              <a:t>Requires you to have a terminal (command line) set up that can ‘see’ your QGIS Python installation and its libraries. </a:t>
            </a:r>
          </a:p>
          <a:p>
            <a:pPr marL="0" indent="0">
              <a:buNone/>
            </a:pPr>
            <a:r>
              <a:rPr lang="en-US" dirty="0"/>
              <a:t>Typically this is by adding the path to your Python folder to your system PATH and/or PYTHONPATH environment variable.</a:t>
            </a:r>
          </a:p>
          <a:p>
            <a:pPr marL="0" indent="0">
              <a:buNone/>
            </a:pPr>
            <a:r>
              <a:rPr lang="en-US" dirty="0"/>
              <a:t>Only then will you be able to install pip and install </a:t>
            </a:r>
            <a:r>
              <a:rPr lang="en-US" dirty="0" err="1"/>
              <a:t>pb_tool</a:t>
            </a:r>
            <a:endParaRPr lang="en-US" sz="1800" dirty="0"/>
          </a:p>
        </p:txBody>
      </p:sp>
      <p:grpSp>
        <p:nvGrpSpPr>
          <p:cNvPr id="13" name="Group 12">
            <a:extLst>
              <a:ext uri="{FF2B5EF4-FFF2-40B4-BE49-F238E27FC236}">
                <a16:creationId xmlns:a16="http://schemas.microsoft.com/office/drawing/2014/main" id="{25B818E4-9487-44AD-91F4-F866A69ED63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BB36C331-CBCD-476D-8D8F-31B0BBE89289}"/>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4B57C62-6BE4-4761-A428-81BF9E743ED6}"/>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B636BEB-7412-4769-AF36-715892C8DF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84EA997E-DBC3-4E26-98C0-C7AF86729705}"/>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7E9699B-B4DF-4DC0-B1D8-D0593891A3D4}"/>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2F94003D-5D4C-41F1-AD79-47B29D1D0FC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42219B04-19AC-4AA4-B473-3B69F8A47287}"/>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C18F572E-87C2-4AAF-85E5-34D2C27664D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959889F-75DE-4F63-819E-1541038798C3}"/>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053623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a:bodyPr>
          <a:lstStyle/>
          <a:p>
            <a:pPr marL="0" indent="0">
              <a:buNone/>
            </a:pPr>
            <a:r>
              <a:rPr lang="en-US" sz="3900" dirty="0" err="1">
                <a:solidFill>
                  <a:schemeClr val="tx2"/>
                </a:solidFill>
              </a:rPr>
              <a:t>pb_tool</a:t>
            </a:r>
            <a:r>
              <a:rPr lang="en-US" sz="3900" dirty="0">
                <a:solidFill>
                  <a:schemeClr val="tx2"/>
                </a:solidFill>
              </a:rPr>
              <a:t> method</a:t>
            </a:r>
          </a:p>
          <a:p>
            <a:pPr marL="0" indent="0">
              <a:buNone/>
            </a:pPr>
            <a:endParaRPr lang="en-US" sz="400" dirty="0">
              <a:solidFill>
                <a:schemeClr val="tx2"/>
              </a:solidFill>
            </a:endParaRPr>
          </a:p>
          <a:p>
            <a:pPr marL="0" indent="0">
              <a:buNone/>
            </a:pPr>
            <a:r>
              <a:rPr lang="en-US" dirty="0"/>
              <a:t>You can test if your operating system is aware of Python by typing ‘Python’. If it’s working, then you should not get an error.</a:t>
            </a:r>
          </a:p>
          <a:p>
            <a:pPr marL="0" indent="0">
              <a:buNone/>
            </a:pPr>
            <a:endParaRPr lang="en-US" dirty="0"/>
          </a:p>
          <a:p>
            <a:pPr marL="0" indent="0">
              <a:buNone/>
            </a:pPr>
            <a:endParaRPr lang="en-US" dirty="0"/>
          </a:p>
          <a:p>
            <a:pPr marL="0" indent="0">
              <a:buNone/>
            </a:pPr>
            <a:r>
              <a:rPr lang="en-US" dirty="0"/>
              <a:t>You’ll see something like the above. The &gt;&gt;&gt; prompt means that you’re now in a Python terminal.</a:t>
            </a:r>
          </a:p>
          <a:p>
            <a:pPr marL="0" indent="0">
              <a:buNone/>
            </a:pPr>
            <a:r>
              <a:rPr lang="en-US" dirty="0"/>
              <a:t>Pip install and </a:t>
            </a:r>
            <a:r>
              <a:rPr lang="en-US" dirty="0" err="1"/>
              <a:t>pb_tool</a:t>
            </a:r>
            <a:r>
              <a:rPr lang="en-US" dirty="0"/>
              <a:t> install need to be run in an operating system command line, not a python terminal. So close, and reopen your command line. Then try the install lines of code.</a:t>
            </a:r>
          </a:p>
          <a:p>
            <a:pPr marL="0" indent="0">
              <a:buNone/>
            </a:pPr>
            <a:endParaRPr lang="en-US" dirty="0"/>
          </a:p>
        </p:txBody>
      </p:sp>
      <p:grpSp>
        <p:nvGrpSpPr>
          <p:cNvPr id="13" name="Group 12">
            <a:extLst>
              <a:ext uri="{FF2B5EF4-FFF2-40B4-BE49-F238E27FC236}">
                <a16:creationId xmlns:a16="http://schemas.microsoft.com/office/drawing/2014/main" id="{25B818E4-9487-44AD-91F4-F866A69ED63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BB36C331-CBCD-476D-8D8F-31B0BBE89289}"/>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4B57C62-6BE4-4761-A428-81BF9E743ED6}"/>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B636BEB-7412-4769-AF36-715892C8DF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84EA997E-DBC3-4E26-98C0-C7AF86729705}"/>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7E9699B-B4DF-4DC0-B1D8-D0593891A3D4}"/>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2F94003D-5D4C-41F1-AD79-47B29D1D0FC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42219B04-19AC-4AA4-B473-3B69F8A47287}"/>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C18F572E-87C2-4AAF-85E5-34D2C27664D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959889F-75DE-4F63-819E-1541038798C3}"/>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pic>
        <p:nvPicPr>
          <p:cNvPr id="2" name="Picture 1">
            <a:extLst>
              <a:ext uri="{FF2B5EF4-FFF2-40B4-BE49-F238E27FC236}">
                <a16:creationId xmlns:a16="http://schemas.microsoft.com/office/drawing/2014/main" id="{E0C06F0F-ADA4-4194-B7CB-B063E3FC222C}"/>
              </a:ext>
            </a:extLst>
          </p:cNvPr>
          <p:cNvPicPr>
            <a:picLocks noChangeAspect="1"/>
          </p:cNvPicPr>
          <p:nvPr/>
        </p:nvPicPr>
        <p:blipFill>
          <a:blip r:embed="rId3"/>
          <a:stretch>
            <a:fillRect/>
          </a:stretch>
        </p:blipFill>
        <p:spPr>
          <a:xfrm>
            <a:off x="1025013" y="2845314"/>
            <a:ext cx="8943975" cy="781050"/>
          </a:xfrm>
          <a:prstGeom prst="rect">
            <a:avLst/>
          </a:prstGeom>
        </p:spPr>
      </p:pic>
    </p:spTree>
    <p:extLst>
      <p:ext uri="{BB962C8B-B14F-4D97-AF65-F5344CB8AC3E}">
        <p14:creationId xmlns:p14="http://schemas.microsoft.com/office/powerpoint/2010/main" val="1817970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a:bodyPr>
          <a:lstStyle/>
          <a:p>
            <a:pPr marL="0" indent="0">
              <a:buNone/>
            </a:pPr>
            <a:r>
              <a:rPr lang="en-US" sz="3900" dirty="0" err="1">
                <a:solidFill>
                  <a:schemeClr val="tx2"/>
                </a:solidFill>
              </a:rPr>
              <a:t>pb_tool</a:t>
            </a:r>
            <a:r>
              <a:rPr lang="en-US" sz="3900" dirty="0">
                <a:solidFill>
                  <a:schemeClr val="tx2"/>
                </a:solidFill>
              </a:rPr>
              <a:t> method</a:t>
            </a:r>
          </a:p>
          <a:p>
            <a:pPr marL="0" indent="0">
              <a:buNone/>
            </a:pPr>
            <a:endParaRPr lang="en-US" sz="400" dirty="0">
              <a:solidFill>
                <a:schemeClr val="tx2"/>
              </a:solidFill>
            </a:endParaRPr>
          </a:p>
          <a:p>
            <a:pPr marL="0" indent="0">
              <a:buNone/>
            </a:pPr>
            <a:r>
              <a:rPr lang="en-US" dirty="0"/>
              <a:t>Try this:</a:t>
            </a:r>
          </a:p>
          <a:p>
            <a:pPr marL="0" indent="0">
              <a:buNone/>
            </a:pPr>
            <a:endParaRPr lang="en-US" dirty="0"/>
          </a:p>
        </p:txBody>
      </p:sp>
      <p:grpSp>
        <p:nvGrpSpPr>
          <p:cNvPr id="13" name="Group 12">
            <a:extLst>
              <a:ext uri="{FF2B5EF4-FFF2-40B4-BE49-F238E27FC236}">
                <a16:creationId xmlns:a16="http://schemas.microsoft.com/office/drawing/2014/main" id="{25B818E4-9487-44AD-91F4-F866A69ED63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BB36C331-CBCD-476D-8D8F-31B0BBE89289}"/>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4B57C62-6BE4-4761-A428-81BF9E743ED6}"/>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B636BEB-7412-4769-AF36-715892C8DF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84EA997E-DBC3-4E26-98C0-C7AF86729705}"/>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7E9699B-B4DF-4DC0-B1D8-D0593891A3D4}"/>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2F94003D-5D4C-41F1-AD79-47B29D1D0FC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42219B04-19AC-4AA4-B473-3B69F8A47287}"/>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C18F572E-87C2-4AAF-85E5-34D2C27664D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959889F-75DE-4F63-819E-1541038798C3}"/>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pic>
        <p:nvPicPr>
          <p:cNvPr id="4" name="Picture 3">
            <a:extLst>
              <a:ext uri="{FF2B5EF4-FFF2-40B4-BE49-F238E27FC236}">
                <a16:creationId xmlns:a16="http://schemas.microsoft.com/office/drawing/2014/main" id="{9D2BDBB1-1D3F-4CAA-97BE-064BDACB307D}"/>
              </a:ext>
            </a:extLst>
          </p:cNvPr>
          <p:cNvPicPr>
            <a:picLocks noChangeAspect="1"/>
          </p:cNvPicPr>
          <p:nvPr/>
        </p:nvPicPr>
        <p:blipFill>
          <a:blip r:embed="rId3"/>
          <a:stretch>
            <a:fillRect/>
          </a:stretch>
        </p:blipFill>
        <p:spPr>
          <a:xfrm>
            <a:off x="1242397" y="2395538"/>
            <a:ext cx="8448675" cy="3781425"/>
          </a:xfrm>
          <a:prstGeom prst="rect">
            <a:avLst/>
          </a:prstGeom>
        </p:spPr>
      </p:pic>
      <p:sp>
        <p:nvSpPr>
          <p:cNvPr id="5" name="TextBox 4">
            <a:extLst>
              <a:ext uri="{FF2B5EF4-FFF2-40B4-BE49-F238E27FC236}">
                <a16:creationId xmlns:a16="http://schemas.microsoft.com/office/drawing/2014/main" id="{4D81E417-2C5B-4192-9838-C1B0CA9B01D0}"/>
              </a:ext>
            </a:extLst>
          </p:cNvPr>
          <p:cNvSpPr txBox="1"/>
          <p:nvPr/>
        </p:nvSpPr>
        <p:spPr>
          <a:xfrm>
            <a:off x="6349181" y="6176963"/>
            <a:ext cx="5004619" cy="369332"/>
          </a:xfrm>
          <a:prstGeom prst="rect">
            <a:avLst/>
          </a:prstGeom>
          <a:noFill/>
        </p:spPr>
        <p:txBody>
          <a:bodyPr wrap="square" rtlCol="0">
            <a:spAutoFit/>
          </a:bodyPr>
          <a:lstStyle/>
          <a:p>
            <a:r>
              <a:rPr lang="en-GB" dirty="0">
                <a:hlinkClick r:id="rId4"/>
              </a:rPr>
              <a:t>https://github.com/g-sherman/plugin_build_tool</a:t>
            </a:r>
            <a:r>
              <a:rPr lang="en-GB" dirty="0"/>
              <a:t> </a:t>
            </a:r>
          </a:p>
        </p:txBody>
      </p:sp>
    </p:spTree>
    <p:extLst>
      <p:ext uri="{BB962C8B-B14F-4D97-AF65-F5344CB8AC3E}">
        <p14:creationId xmlns:p14="http://schemas.microsoft.com/office/powerpoint/2010/main" val="3591466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a:bodyPr>
          <a:lstStyle/>
          <a:p>
            <a:pPr marL="0" indent="0">
              <a:buNone/>
            </a:pPr>
            <a:r>
              <a:rPr lang="en-US" sz="3900" dirty="0" err="1">
                <a:solidFill>
                  <a:schemeClr val="tx2"/>
                </a:solidFill>
              </a:rPr>
              <a:t>pb_tool</a:t>
            </a:r>
            <a:r>
              <a:rPr lang="en-US" sz="3900" dirty="0">
                <a:solidFill>
                  <a:schemeClr val="tx2"/>
                </a:solidFill>
              </a:rPr>
              <a:t> method</a:t>
            </a:r>
          </a:p>
          <a:p>
            <a:pPr marL="0" indent="0">
              <a:buNone/>
            </a:pPr>
            <a:endParaRPr lang="en-US" sz="400" dirty="0">
              <a:solidFill>
                <a:schemeClr val="tx2"/>
              </a:solidFill>
            </a:endParaRPr>
          </a:p>
          <a:p>
            <a:pPr marL="0" indent="0">
              <a:buNone/>
            </a:pPr>
            <a:r>
              <a:rPr lang="en-US" dirty="0"/>
              <a:t>Or this:</a:t>
            </a:r>
          </a:p>
          <a:p>
            <a:pPr marL="0" indent="0">
              <a:buNone/>
            </a:pPr>
            <a:endParaRPr lang="en-US" dirty="0"/>
          </a:p>
        </p:txBody>
      </p:sp>
      <p:grpSp>
        <p:nvGrpSpPr>
          <p:cNvPr id="13" name="Group 12">
            <a:extLst>
              <a:ext uri="{FF2B5EF4-FFF2-40B4-BE49-F238E27FC236}">
                <a16:creationId xmlns:a16="http://schemas.microsoft.com/office/drawing/2014/main" id="{25B818E4-9487-44AD-91F4-F866A69ED63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BB36C331-CBCD-476D-8D8F-31B0BBE89289}"/>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4B57C62-6BE4-4761-A428-81BF9E743ED6}"/>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3B636BEB-7412-4769-AF36-715892C8DF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84EA997E-DBC3-4E26-98C0-C7AF86729705}"/>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7E9699B-B4DF-4DC0-B1D8-D0593891A3D4}"/>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2F94003D-5D4C-41F1-AD79-47B29D1D0FC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42219B04-19AC-4AA4-B473-3B69F8A47287}"/>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C18F572E-87C2-4AAF-85E5-34D2C27664D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959889F-75DE-4F63-819E-1541038798C3}"/>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
        <p:nvSpPr>
          <p:cNvPr id="5" name="TextBox 4">
            <a:extLst>
              <a:ext uri="{FF2B5EF4-FFF2-40B4-BE49-F238E27FC236}">
                <a16:creationId xmlns:a16="http://schemas.microsoft.com/office/drawing/2014/main" id="{4D81E417-2C5B-4192-9838-C1B0CA9B01D0}"/>
              </a:ext>
            </a:extLst>
          </p:cNvPr>
          <p:cNvSpPr txBox="1"/>
          <p:nvPr/>
        </p:nvSpPr>
        <p:spPr>
          <a:xfrm>
            <a:off x="6349181" y="6176963"/>
            <a:ext cx="5004619" cy="369332"/>
          </a:xfrm>
          <a:prstGeom prst="rect">
            <a:avLst/>
          </a:prstGeom>
          <a:noFill/>
        </p:spPr>
        <p:txBody>
          <a:bodyPr wrap="square" rtlCol="0">
            <a:spAutoFit/>
          </a:bodyPr>
          <a:lstStyle/>
          <a:p>
            <a:r>
              <a:rPr lang="en-GB" dirty="0">
                <a:hlinkClick r:id="rId3"/>
              </a:rPr>
              <a:t>https://g-sherman.github.io/plugin_build_tool/</a:t>
            </a:r>
            <a:r>
              <a:rPr lang="en-GB" dirty="0"/>
              <a:t> </a:t>
            </a:r>
          </a:p>
        </p:txBody>
      </p:sp>
      <p:pic>
        <p:nvPicPr>
          <p:cNvPr id="2" name="Picture 1">
            <a:extLst>
              <a:ext uri="{FF2B5EF4-FFF2-40B4-BE49-F238E27FC236}">
                <a16:creationId xmlns:a16="http://schemas.microsoft.com/office/drawing/2014/main" id="{4982B706-D60E-45CD-B31F-E2FDAD4EB77C}"/>
              </a:ext>
            </a:extLst>
          </p:cNvPr>
          <p:cNvPicPr>
            <a:picLocks noChangeAspect="1"/>
          </p:cNvPicPr>
          <p:nvPr/>
        </p:nvPicPr>
        <p:blipFill>
          <a:blip r:embed="rId4"/>
          <a:stretch>
            <a:fillRect/>
          </a:stretch>
        </p:blipFill>
        <p:spPr>
          <a:xfrm>
            <a:off x="1442116" y="2521464"/>
            <a:ext cx="8639175" cy="2209800"/>
          </a:xfrm>
          <a:prstGeom prst="rect">
            <a:avLst/>
          </a:prstGeom>
        </p:spPr>
      </p:pic>
    </p:spTree>
    <p:extLst>
      <p:ext uri="{BB962C8B-B14F-4D97-AF65-F5344CB8AC3E}">
        <p14:creationId xmlns:p14="http://schemas.microsoft.com/office/powerpoint/2010/main" val="3230737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fontScale="92500" lnSpcReduction="10000"/>
          </a:bodyPr>
          <a:lstStyle/>
          <a:p>
            <a:pPr marL="0" indent="0">
              <a:buNone/>
            </a:pPr>
            <a:r>
              <a:rPr lang="en-GB" sz="3900" dirty="0">
                <a:solidFill>
                  <a:schemeClr val="tx2"/>
                </a:solidFill>
              </a:rPr>
              <a:t>Expect it not to work the first time</a:t>
            </a:r>
            <a:endParaRPr lang="en-GB" dirty="0"/>
          </a:p>
          <a:p>
            <a:pPr marL="0" indent="0">
              <a:buNone/>
            </a:pPr>
            <a:endParaRPr lang="en-US" sz="1400" dirty="0"/>
          </a:p>
          <a:p>
            <a:pPr marL="0" indent="0">
              <a:buNone/>
            </a:pPr>
            <a:r>
              <a:rPr lang="en-US" b="1" dirty="0"/>
              <a:t>Can be tricky to pip install the compilation tool(s):</a:t>
            </a:r>
          </a:p>
          <a:p>
            <a:pPr>
              <a:buFontTx/>
              <a:buChar char="-"/>
            </a:pPr>
            <a:r>
              <a:rPr lang="en-US" dirty="0"/>
              <a:t>if your system environments aren’t set up to recognize Python</a:t>
            </a:r>
          </a:p>
          <a:p>
            <a:pPr>
              <a:buFontTx/>
              <a:buChar char="-"/>
            </a:pPr>
            <a:r>
              <a:rPr lang="en-US" dirty="0"/>
              <a:t>You will likely need system admin privileges to add to the system PATH and PYTHONPATH variables (may need to get your IT folks involved)</a:t>
            </a:r>
          </a:p>
          <a:p>
            <a:pPr marL="0" indent="0">
              <a:buNone/>
            </a:pPr>
            <a:r>
              <a:rPr lang="en-US" b="1" dirty="0"/>
              <a:t>Can be tricky to troubleshoot:</a:t>
            </a:r>
          </a:p>
          <a:p>
            <a:pPr>
              <a:buFontTx/>
              <a:buChar char="-"/>
            </a:pPr>
            <a:r>
              <a:rPr lang="en-US" dirty="0"/>
              <a:t>because your Python install may be in different places and systems set up in different ways so some online instructions may work for you and others won’t</a:t>
            </a:r>
          </a:p>
          <a:p>
            <a:pPr>
              <a:buFontTx/>
              <a:buChar char="-"/>
            </a:pPr>
            <a:r>
              <a:rPr lang="en-US" dirty="0"/>
              <a:t>You may have more than one version of Python installed</a:t>
            </a:r>
          </a:p>
          <a:p>
            <a:pPr>
              <a:buFontTx/>
              <a:buChar char="-"/>
            </a:pPr>
            <a:r>
              <a:rPr lang="en-US" dirty="0"/>
              <a:t>There’s more than one way of compiling</a:t>
            </a:r>
          </a:p>
        </p:txBody>
      </p:sp>
      <p:grpSp>
        <p:nvGrpSpPr>
          <p:cNvPr id="13" name="Group 12">
            <a:extLst>
              <a:ext uri="{FF2B5EF4-FFF2-40B4-BE49-F238E27FC236}">
                <a16:creationId xmlns:a16="http://schemas.microsoft.com/office/drawing/2014/main" id="{1B71A012-19EE-469E-B409-2906F4C955EE}"/>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6A98D08F-25C5-4834-94A9-89817C9EB32B}"/>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DCCECBCE-6A19-4AE7-958D-9554C4DA0E54}"/>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D96226F1-87A5-4E1D-9023-3BF823D35B46}"/>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E479BEDB-1A0A-4854-8649-2D45069E0F57}"/>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D4C0793-659D-4733-A387-AFD11416C4D8}"/>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CC465147-CAC3-445E-ACF6-5BF43B4B4E99}"/>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0EA705BC-FA74-4109-AEDD-EF6C7012CD6F}"/>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75C17DD3-0336-4CBD-851D-2BD9FB16E9C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5D0AABF6-E7D9-4DE5-8670-F3ECBECB99F6}"/>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2196499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75765"/>
            <a:ext cx="10515600" cy="5101198"/>
          </a:xfrm>
        </p:spPr>
        <p:txBody>
          <a:bodyPr>
            <a:normAutofit fontScale="70000" lnSpcReduction="20000"/>
          </a:bodyPr>
          <a:lstStyle/>
          <a:p>
            <a:pPr marL="0" indent="0">
              <a:buNone/>
            </a:pPr>
            <a:r>
              <a:rPr lang="en-GB" sz="3600" dirty="0">
                <a:solidFill>
                  <a:schemeClr val="tx2"/>
                </a:solidFill>
              </a:rPr>
              <a:t>Troubleshooting resources</a:t>
            </a:r>
          </a:p>
          <a:p>
            <a:pPr marL="0" indent="0">
              <a:buNone/>
            </a:pPr>
            <a:r>
              <a:rPr lang="en-US" dirty="0"/>
              <a:t>Check if your System Path is able to see your Python scripts:</a:t>
            </a:r>
            <a:br>
              <a:rPr lang="en-US" dirty="0"/>
            </a:br>
            <a:r>
              <a:rPr lang="en-GB" dirty="0">
                <a:hlinkClick r:id="rId3"/>
              </a:rPr>
              <a:t>GIS Coordinated: How to Make a QGIS Plugin</a:t>
            </a:r>
            <a:r>
              <a:rPr lang="en-GB" dirty="0"/>
              <a:t>  </a:t>
            </a:r>
            <a:r>
              <a:rPr lang="en-GB" dirty="0">
                <a:solidFill>
                  <a:schemeClr val="tx2"/>
                </a:solidFill>
              </a:rPr>
              <a:t>in the description</a:t>
            </a:r>
          </a:p>
          <a:p>
            <a:pPr marL="0" indent="0">
              <a:buNone/>
            </a:pPr>
            <a:endParaRPr lang="en-GB" sz="1900" dirty="0">
              <a:solidFill>
                <a:schemeClr val="tx2"/>
              </a:solidFill>
            </a:endParaRPr>
          </a:p>
          <a:p>
            <a:pPr marL="0" indent="0">
              <a:buNone/>
            </a:pPr>
            <a:r>
              <a:rPr lang="en-GB" dirty="0"/>
              <a:t>Find your Python folder:</a:t>
            </a:r>
          </a:p>
          <a:p>
            <a:pPr marL="0" indent="0">
              <a:buNone/>
            </a:pPr>
            <a:r>
              <a:rPr lang="en-GB" dirty="0">
                <a:solidFill>
                  <a:schemeClr val="tx2"/>
                </a:solidFill>
              </a:rPr>
              <a:t>Likely somewhere like this: C:\Program Files\QGIS 3.34.10\apps\Python312, but if you’re having trouble:</a:t>
            </a:r>
          </a:p>
          <a:p>
            <a:pPr marL="0" indent="0">
              <a:buNone/>
            </a:pPr>
            <a:r>
              <a:rPr lang="en-GB" dirty="0">
                <a:hlinkClick r:id="rId4"/>
              </a:rPr>
              <a:t>Tech with Tim: PyQt5 Tutorial - How to Use Qt Designer</a:t>
            </a:r>
            <a:r>
              <a:rPr lang="en-GB" dirty="0"/>
              <a:t>  </a:t>
            </a:r>
            <a:r>
              <a:rPr lang="en-GB" dirty="0">
                <a:solidFill>
                  <a:schemeClr val="tx2"/>
                </a:solidFill>
              </a:rPr>
              <a:t>0:51-2:11</a:t>
            </a:r>
            <a:br>
              <a:rPr lang="en-GB" dirty="0">
                <a:solidFill>
                  <a:schemeClr val="tx2"/>
                </a:solidFill>
              </a:rPr>
            </a:br>
            <a:endParaRPr lang="en-US" sz="1900" dirty="0"/>
          </a:p>
          <a:p>
            <a:pPr marL="0" indent="0">
              <a:buNone/>
            </a:pPr>
            <a:r>
              <a:rPr lang="en-US" dirty="0"/>
              <a:t>Another method using a batch file (Windows only): this </a:t>
            </a:r>
            <a:r>
              <a:rPr lang="en-US" i="1" dirty="0"/>
              <a:t>might</a:t>
            </a:r>
            <a:r>
              <a:rPr lang="en-US" dirty="0"/>
              <a:t> work even if you’re not a system admin.</a:t>
            </a:r>
          </a:p>
          <a:p>
            <a:pPr marL="0" indent="0">
              <a:buNone/>
            </a:pPr>
            <a:r>
              <a:rPr lang="en-GB" dirty="0">
                <a:hlinkClick r:id="rId5"/>
              </a:rPr>
              <a:t>QGIS Tutorials - build a python plugin</a:t>
            </a:r>
            <a:r>
              <a:rPr lang="en-GB" dirty="0"/>
              <a:t> </a:t>
            </a:r>
            <a:r>
              <a:rPr lang="en-GB" dirty="0">
                <a:solidFill>
                  <a:schemeClr val="tx2"/>
                </a:solidFill>
              </a:rPr>
              <a:t>good all round tutorial (non video) for building a plugin</a:t>
            </a:r>
            <a:endParaRPr lang="en-US" dirty="0">
              <a:solidFill>
                <a:schemeClr val="tx2"/>
              </a:solidFill>
            </a:endParaRPr>
          </a:p>
          <a:p>
            <a:pPr marL="0" indent="0">
              <a:buNone/>
            </a:pPr>
            <a:endParaRPr lang="en-US" sz="2100" dirty="0"/>
          </a:p>
          <a:p>
            <a:pPr marL="0" indent="0">
              <a:buNone/>
            </a:pPr>
            <a:r>
              <a:rPr lang="en-US" dirty="0"/>
              <a:t>If you’re having trouble with installing pip and you used the Standalone QGIS Installer, try uninstalling and reinstalling QGIS using the OSGeo4W advanced installer </a:t>
            </a:r>
            <a:r>
              <a:rPr lang="en-US" dirty="0">
                <a:hlinkClick r:id="rId6"/>
              </a:rPr>
              <a:t>https://spatialgalaxy.net/2014/10/09/a-quick-guide-to-getting-started-with-pyqgis-on-windows/</a:t>
            </a:r>
            <a:r>
              <a:rPr lang="en-US" dirty="0"/>
              <a:t> </a:t>
            </a:r>
          </a:p>
          <a:p>
            <a:pPr marL="0" indent="0">
              <a:buNone/>
            </a:pPr>
            <a:endParaRPr lang="en-US" dirty="0"/>
          </a:p>
        </p:txBody>
      </p:sp>
      <p:grpSp>
        <p:nvGrpSpPr>
          <p:cNvPr id="13" name="Group 12">
            <a:extLst>
              <a:ext uri="{FF2B5EF4-FFF2-40B4-BE49-F238E27FC236}">
                <a16:creationId xmlns:a16="http://schemas.microsoft.com/office/drawing/2014/main" id="{B3C160E0-4330-4240-817A-45AC7640B132}"/>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6CAB47A2-EFF6-4F5E-8000-D4F7859E1413}"/>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844A245C-61D9-432E-9982-06ADDA03227B}"/>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A2CB8EDD-D37F-4C9C-8246-7E33110D5E61}"/>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DF4F82A1-A653-4D27-97CB-7301BCD4EE19}"/>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215DBFFF-84FE-4BF2-92AF-E9BC719BBDB7}"/>
                </a:ext>
              </a:extLst>
            </p:cNvPr>
            <p:cNvSpPr/>
            <p:nvPr/>
          </p:nvSpPr>
          <p:spPr>
            <a:xfrm>
              <a:off x="5266651" y="-4074"/>
              <a:ext cx="1199199"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02FB94AE-E3B8-460C-9BFD-A05F2661A212}"/>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F13444D2-AB4B-426F-81E8-0321687D93A1}"/>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89D6B58F-089A-46D5-A5A8-670834609259}"/>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4E411786-9293-4D49-89AD-B1AECCD00607}"/>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254710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7835"/>
            <a:ext cx="10515600" cy="5119128"/>
          </a:xfrm>
        </p:spPr>
        <p:txBody>
          <a:bodyPr>
            <a:normAutofit/>
          </a:bodyPr>
          <a:lstStyle/>
          <a:p>
            <a:pPr marL="0" indent="0">
              <a:buNone/>
            </a:pPr>
            <a:r>
              <a:rPr lang="en-GB" sz="3600" dirty="0">
                <a:solidFill>
                  <a:schemeClr val="tx2"/>
                </a:solidFill>
              </a:rPr>
              <a:t>Set up your Integrated Development Environment (IDE)</a:t>
            </a:r>
          </a:p>
          <a:p>
            <a:pPr marL="0" indent="0">
              <a:buNone/>
            </a:pPr>
            <a:r>
              <a:rPr lang="en-GB" dirty="0"/>
              <a:t>Text editor versus IDE:</a:t>
            </a:r>
          </a:p>
          <a:p>
            <a:pPr marL="0" indent="0">
              <a:buNone/>
            </a:pPr>
            <a:endParaRPr lang="en-GB" dirty="0"/>
          </a:p>
        </p:txBody>
      </p:sp>
      <p:grpSp>
        <p:nvGrpSpPr>
          <p:cNvPr id="13" name="Group 12">
            <a:extLst>
              <a:ext uri="{FF2B5EF4-FFF2-40B4-BE49-F238E27FC236}">
                <a16:creationId xmlns:a16="http://schemas.microsoft.com/office/drawing/2014/main" id="{DC98505D-103A-4AA0-A8D2-083AABAB16BD}"/>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901520C4-A6F3-4F08-8CA4-B9DCFA91864E}"/>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E77B3705-4A1B-4DFB-98AC-BD14386DB93E}"/>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479BED4E-D957-49B1-AB6E-9E1046F0F10D}"/>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62720AEE-0F48-4438-B97D-E9445E864190}"/>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CFBA03E5-7D6F-44F6-B3B6-3906E8937A1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E98FB1E1-3B7B-48B8-B294-62FFDC92FC1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C5A8046C-BCAC-4202-B316-3EB8D486DA6D}"/>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A1D199C6-B280-4EFB-B70B-543669BCEE45}"/>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2047D257-1C00-455E-A3D0-E44DF3C34A69}"/>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graphicFrame>
        <p:nvGraphicFramePr>
          <p:cNvPr id="2" name="Table 1">
            <a:extLst>
              <a:ext uri="{FF2B5EF4-FFF2-40B4-BE49-F238E27FC236}">
                <a16:creationId xmlns:a16="http://schemas.microsoft.com/office/drawing/2014/main" id="{0813DB65-0EB5-4A7B-9056-023976362ACA}"/>
              </a:ext>
            </a:extLst>
          </p:cNvPr>
          <p:cNvGraphicFramePr>
            <a:graphicFrameLocks noGrp="1"/>
          </p:cNvGraphicFramePr>
          <p:nvPr>
            <p:extLst>
              <p:ext uri="{D42A27DB-BD31-4B8C-83A1-F6EECF244321}">
                <p14:modId xmlns:p14="http://schemas.microsoft.com/office/powerpoint/2010/main" val="917782096"/>
              </p:ext>
            </p:extLst>
          </p:nvPr>
        </p:nvGraphicFramePr>
        <p:xfrm>
          <a:off x="1388518" y="2302659"/>
          <a:ext cx="8128000" cy="41249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60207702"/>
                    </a:ext>
                  </a:extLst>
                </a:gridCol>
                <a:gridCol w="4064000">
                  <a:extLst>
                    <a:ext uri="{9D8B030D-6E8A-4147-A177-3AD203B41FA5}">
                      <a16:colId xmlns:a16="http://schemas.microsoft.com/office/drawing/2014/main" val="3076653158"/>
                    </a:ext>
                  </a:extLst>
                </a:gridCol>
              </a:tblGrid>
              <a:tr h="370840">
                <a:tc>
                  <a:txBody>
                    <a:bodyPr/>
                    <a:lstStyle/>
                    <a:p>
                      <a:r>
                        <a:rPr lang="en-GB" dirty="0"/>
                        <a:t>Text editor (like Word, Notepad, or even Notepad ++)</a:t>
                      </a:r>
                    </a:p>
                  </a:txBody>
                  <a:tcPr/>
                </a:tc>
                <a:tc>
                  <a:txBody>
                    <a:bodyPr/>
                    <a:lstStyle/>
                    <a:p>
                      <a:r>
                        <a:rPr lang="en-GB" dirty="0"/>
                        <a:t>IDE</a:t>
                      </a:r>
                    </a:p>
                  </a:txBody>
                  <a:tcPr/>
                </a:tc>
                <a:extLst>
                  <a:ext uri="{0D108BD9-81ED-4DB2-BD59-A6C34878D82A}">
                    <a16:rowId xmlns:a16="http://schemas.microsoft.com/office/drawing/2014/main" val="3850774051"/>
                  </a:ext>
                </a:extLst>
              </a:tr>
              <a:tr h="370840">
                <a:tc>
                  <a:txBody>
                    <a:bodyPr/>
                    <a:lstStyle/>
                    <a:p>
                      <a:r>
                        <a:rPr lang="en-GB" dirty="0"/>
                        <a:t>Formatting can be difficult to read</a:t>
                      </a:r>
                    </a:p>
                  </a:txBody>
                  <a:tcPr/>
                </a:tc>
                <a:tc>
                  <a:txBody>
                    <a:bodyPr/>
                    <a:lstStyle/>
                    <a:p>
                      <a:r>
                        <a:rPr lang="en-GB" dirty="0"/>
                        <a:t>Easier to read with colour coding</a:t>
                      </a:r>
                    </a:p>
                  </a:txBody>
                  <a:tcPr/>
                </a:tc>
                <a:extLst>
                  <a:ext uri="{0D108BD9-81ED-4DB2-BD59-A6C34878D82A}">
                    <a16:rowId xmlns:a16="http://schemas.microsoft.com/office/drawing/2014/main" val="1088729397"/>
                  </a:ext>
                </a:extLst>
              </a:tr>
              <a:tr h="370840">
                <a:tc>
                  <a:txBody>
                    <a:bodyPr/>
                    <a:lstStyle/>
                    <a:p>
                      <a:r>
                        <a:rPr lang="en-GB" dirty="0"/>
                        <a:t>Can not be made aware of QGIS</a:t>
                      </a:r>
                    </a:p>
                  </a:txBody>
                  <a:tcPr/>
                </a:tc>
                <a:tc>
                  <a:txBody>
                    <a:bodyPr/>
                    <a:lstStyle/>
                    <a:p>
                      <a:r>
                        <a:rPr lang="en-GB" dirty="0"/>
                        <a:t>Can be made aware of QGIS</a:t>
                      </a:r>
                    </a:p>
                  </a:txBody>
                  <a:tcPr/>
                </a:tc>
                <a:extLst>
                  <a:ext uri="{0D108BD9-81ED-4DB2-BD59-A6C34878D82A}">
                    <a16:rowId xmlns:a16="http://schemas.microsoft.com/office/drawing/2014/main" val="154942447"/>
                  </a:ext>
                </a:extLst>
              </a:tr>
              <a:tr h="370840">
                <a:tc>
                  <a:txBody>
                    <a:bodyPr/>
                    <a:lstStyle/>
                    <a:p>
                      <a:r>
                        <a:rPr lang="en-GB" dirty="0"/>
                        <a:t>No help with syntax errors and correction</a:t>
                      </a:r>
                    </a:p>
                  </a:txBody>
                  <a:tcPr/>
                </a:tc>
                <a:tc>
                  <a:txBody>
                    <a:bodyPr/>
                    <a:lstStyle/>
                    <a:p>
                      <a:r>
                        <a:rPr lang="en-GB" dirty="0"/>
                        <a:t>Will tell you where you have syntax problems so you can fix them</a:t>
                      </a:r>
                    </a:p>
                  </a:txBody>
                  <a:tcPr/>
                </a:tc>
                <a:extLst>
                  <a:ext uri="{0D108BD9-81ED-4DB2-BD59-A6C34878D82A}">
                    <a16:rowId xmlns:a16="http://schemas.microsoft.com/office/drawing/2014/main" val="3200769247"/>
                  </a:ext>
                </a:extLst>
              </a:tr>
              <a:tr h="370840">
                <a:tc>
                  <a:txBody>
                    <a:bodyPr/>
                    <a:lstStyle/>
                    <a:p>
                      <a:r>
                        <a:rPr lang="en-GB" dirty="0"/>
                        <a:t>No understanding of the parameters required by functions</a:t>
                      </a:r>
                    </a:p>
                  </a:txBody>
                  <a:tcPr/>
                </a:tc>
                <a:tc>
                  <a:txBody>
                    <a:bodyPr/>
                    <a:lstStyle/>
                    <a:p>
                      <a:r>
                        <a:rPr lang="en-GB" dirty="0"/>
                        <a:t>Gives you prompts to help you code correctly</a:t>
                      </a:r>
                    </a:p>
                  </a:txBody>
                  <a:tcPr/>
                </a:tc>
                <a:extLst>
                  <a:ext uri="{0D108BD9-81ED-4DB2-BD59-A6C34878D82A}">
                    <a16:rowId xmlns:a16="http://schemas.microsoft.com/office/drawing/2014/main" val="168653875"/>
                  </a:ext>
                </a:extLst>
              </a:tr>
              <a:tr h="370840">
                <a:tc>
                  <a:txBody>
                    <a:bodyPr/>
                    <a:lstStyle/>
                    <a:p>
                      <a:r>
                        <a:rPr lang="en-GB" dirty="0"/>
                        <a:t>No access to Python libraries and </a:t>
                      </a:r>
                      <a:r>
                        <a:rPr lang="en-GB" dirty="0" err="1"/>
                        <a:t>pyqgis</a:t>
                      </a:r>
                      <a:r>
                        <a:rPr lang="en-GB" dirty="0"/>
                        <a:t> libraries of functions</a:t>
                      </a:r>
                    </a:p>
                  </a:txBody>
                  <a:tcPr/>
                </a:tc>
                <a:tc>
                  <a:txBody>
                    <a:bodyPr/>
                    <a:lstStyle/>
                    <a:p>
                      <a:r>
                        <a:rPr lang="en-GB" dirty="0"/>
                        <a:t>Access to all the QGIS functionality, including the ability to interact with the map canvas and layers and layouts, create spatial objects, use geoprocessing tools etc </a:t>
                      </a:r>
                      <a:r>
                        <a:rPr lang="en-GB" dirty="0" err="1"/>
                        <a:t>etc</a:t>
                      </a:r>
                      <a:endParaRPr lang="en-GB" dirty="0"/>
                    </a:p>
                  </a:txBody>
                  <a:tcPr/>
                </a:tc>
                <a:extLst>
                  <a:ext uri="{0D108BD9-81ED-4DB2-BD59-A6C34878D82A}">
                    <a16:rowId xmlns:a16="http://schemas.microsoft.com/office/drawing/2014/main" val="469568884"/>
                  </a:ext>
                </a:extLst>
              </a:tr>
            </a:tbl>
          </a:graphicData>
        </a:graphic>
      </p:graphicFrame>
    </p:spTree>
    <p:extLst>
      <p:ext uri="{BB962C8B-B14F-4D97-AF65-F5344CB8AC3E}">
        <p14:creationId xmlns:p14="http://schemas.microsoft.com/office/powerpoint/2010/main" val="4085091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7835"/>
            <a:ext cx="10515600" cy="5119128"/>
          </a:xfrm>
        </p:spPr>
        <p:txBody>
          <a:bodyPr>
            <a:normAutofit/>
          </a:bodyPr>
          <a:lstStyle/>
          <a:p>
            <a:pPr marL="0" indent="0">
              <a:buNone/>
            </a:pPr>
            <a:r>
              <a:rPr lang="en-GB" sz="3600" dirty="0">
                <a:solidFill>
                  <a:schemeClr val="tx2"/>
                </a:solidFill>
              </a:rPr>
              <a:t>Set up your Integrated Development Environment (IDE)</a:t>
            </a:r>
          </a:p>
          <a:p>
            <a:pPr marL="0" indent="0">
              <a:buNone/>
            </a:pPr>
            <a:r>
              <a:rPr lang="en-GB" dirty="0"/>
              <a:t>Lots of IDEs out there for download:</a:t>
            </a:r>
          </a:p>
          <a:p>
            <a:pPr marL="0" indent="0">
              <a:buNone/>
            </a:pPr>
            <a:r>
              <a:rPr lang="en-GB" b="1" dirty="0"/>
              <a:t>IDLE </a:t>
            </a:r>
            <a:r>
              <a:rPr lang="en-GB" dirty="0"/>
              <a:t>(comes with ArcGIS – might be more difficult to set the environment to your QGIS version of Python)</a:t>
            </a:r>
            <a:br>
              <a:rPr lang="en-GB" dirty="0"/>
            </a:br>
            <a:r>
              <a:rPr lang="en-GB" b="1" dirty="0"/>
              <a:t>PyCharm</a:t>
            </a:r>
            <a:r>
              <a:rPr lang="en-GB" dirty="0"/>
              <a:t> (popular choice)</a:t>
            </a:r>
          </a:p>
          <a:p>
            <a:pPr marL="0" indent="0">
              <a:buNone/>
            </a:pPr>
            <a:r>
              <a:rPr lang="en-GB" b="1" dirty="0"/>
              <a:t>Visual Studio Code </a:t>
            </a:r>
            <a:r>
              <a:rPr lang="en-GB" dirty="0"/>
              <a:t>(Microsoft product)</a:t>
            </a:r>
          </a:p>
          <a:p>
            <a:pPr marL="0" indent="0">
              <a:buNone/>
            </a:pPr>
            <a:r>
              <a:rPr lang="en-GB" dirty="0"/>
              <a:t>And many more! Ultimately it’s about choosing one that you can figure out how to configure, and then it’s personal preference.</a:t>
            </a:r>
          </a:p>
        </p:txBody>
      </p:sp>
      <p:grpSp>
        <p:nvGrpSpPr>
          <p:cNvPr id="13" name="Group 12">
            <a:extLst>
              <a:ext uri="{FF2B5EF4-FFF2-40B4-BE49-F238E27FC236}">
                <a16:creationId xmlns:a16="http://schemas.microsoft.com/office/drawing/2014/main" id="{DC98505D-103A-4AA0-A8D2-083AABAB16BD}"/>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901520C4-A6F3-4F08-8CA4-B9DCFA91864E}"/>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E77B3705-4A1B-4DFB-98AC-BD14386DB93E}"/>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479BED4E-D957-49B1-AB6E-9E1046F0F10D}"/>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62720AEE-0F48-4438-B97D-E9445E864190}"/>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CFBA03E5-7D6F-44F6-B3B6-3906E8937A1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E98FB1E1-3B7B-48B8-B294-62FFDC92FC1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C5A8046C-BCAC-4202-B316-3EB8D486DA6D}"/>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A1D199C6-B280-4EFB-B70B-543669BCEE45}"/>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2047D257-1C00-455E-A3D0-E44DF3C34A69}"/>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2997646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05AFAF37-9D49-48D5-B2ED-77DD740AFCEC}"/>
              </a:ext>
            </a:extLst>
          </p:cNvPr>
          <p:cNvSpPr>
            <a:spLocks noGrp="1"/>
          </p:cNvSpPr>
          <p:nvPr>
            <p:ph idx="1"/>
          </p:nvPr>
        </p:nvSpPr>
        <p:spPr>
          <a:xfrm>
            <a:off x="838200" y="699247"/>
            <a:ext cx="10515600" cy="5477715"/>
          </a:xfrm>
        </p:spPr>
        <p:txBody>
          <a:bodyPr/>
          <a:lstStyle/>
          <a:p>
            <a:pPr marL="0" indent="0">
              <a:buNone/>
            </a:pPr>
            <a:r>
              <a:rPr lang="en-GB" dirty="0"/>
              <a:t>By the end of these two hours, you will:</a:t>
            </a:r>
          </a:p>
          <a:p>
            <a:pPr>
              <a:buFontTx/>
              <a:buChar char="-"/>
            </a:pPr>
            <a:r>
              <a:rPr lang="en-GB" dirty="0"/>
              <a:t>See the potential</a:t>
            </a:r>
          </a:p>
          <a:p>
            <a:pPr>
              <a:buFontTx/>
              <a:buChar char="-"/>
            </a:pPr>
            <a:r>
              <a:rPr lang="en-GB" dirty="0"/>
              <a:t>See the creation of a plugin from start to finish</a:t>
            </a:r>
          </a:p>
          <a:p>
            <a:pPr>
              <a:buFontTx/>
              <a:buChar char="-"/>
            </a:pPr>
            <a:endParaRPr lang="en-US" dirty="0"/>
          </a:p>
          <a:p>
            <a:pPr>
              <a:buFontTx/>
              <a:buChar char="-"/>
            </a:pPr>
            <a:endParaRPr lang="en-GB" dirty="0"/>
          </a:p>
          <a:p>
            <a:pPr>
              <a:buFontTx/>
              <a:buChar char="-"/>
            </a:pPr>
            <a:endParaRPr lang="en-GB" dirty="0"/>
          </a:p>
          <a:p>
            <a:pPr>
              <a:buFontTx/>
              <a:buChar char="-"/>
            </a:pPr>
            <a:endParaRPr lang="en-GB" dirty="0"/>
          </a:p>
          <a:p>
            <a:pPr marL="0" indent="0">
              <a:buNone/>
            </a:pPr>
            <a:r>
              <a:rPr lang="en-GB" dirty="0"/>
              <a:t>- Know where to find support</a:t>
            </a:r>
          </a:p>
          <a:p>
            <a:pPr>
              <a:buFontTx/>
              <a:buChar char="-"/>
            </a:pPr>
            <a:r>
              <a:rPr lang="en-GB" dirty="0"/>
              <a:t>Have a template for a nearly-functioning useful plugin that you can finish at home</a:t>
            </a:r>
          </a:p>
          <a:p>
            <a:pPr>
              <a:buFontTx/>
              <a:buChar char="-"/>
            </a:pPr>
            <a:endParaRPr lang="en-GB" dirty="0"/>
          </a:p>
          <a:p>
            <a:pPr marL="0" indent="0">
              <a:buNone/>
            </a:pPr>
            <a:endParaRPr lang="en-GB" dirty="0"/>
          </a:p>
        </p:txBody>
      </p:sp>
      <p:grpSp>
        <p:nvGrpSpPr>
          <p:cNvPr id="2" name="Group 1">
            <a:extLst>
              <a:ext uri="{FF2B5EF4-FFF2-40B4-BE49-F238E27FC236}">
                <a16:creationId xmlns:a16="http://schemas.microsoft.com/office/drawing/2014/main" id="{9E6D7651-F666-4B1D-B82F-6B99E4A0C140}"/>
              </a:ext>
            </a:extLst>
          </p:cNvPr>
          <p:cNvGrpSpPr/>
          <p:nvPr/>
        </p:nvGrpSpPr>
        <p:grpSpPr>
          <a:xfrm>
            <a:off x="1" y="2466761"/>
            <a:ext cx="12186736" cy="1218330"/>
            <a:chOff x="1533334" y="-5609"/>
            <a:chExt cx="10647721" cy="545545"/>
          </a:xfrm>
        </p:grpSpPr>
        <p:sp>
          <p:nvSpPr>
            <p:cNvPr id="6" name="Rectangle 5">
              <a:extLst>
                <a:ext uri="{FF2B5EF4-FFF2-40B4-BE49-F238E27FC236}">
                  <a16:creationId xmlns:a16="http://schemas.microsoft.com/office/drawing/2014/main" id="{DC6E3242-DEA0-4555-8265-519C600F764D}"/>
                </a:ext>
              </a:extLst>
            </p:cNvPr>
            <p:cNvSpPr/>
            <p:nvPr/>
          </p:nvSpPr>
          <p:spPr>
            <a:xfrm>
              <a:off x="2441805" y="-4074"/>
              <a:ext cx="1512000"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t>Build Framework</a:t>
              </a:r>
            </a:p>
          </p:txBody>
        </p:sp>
        <p:sp>
          <p:nvSpPr>
            <p:cNvPr id="7" name="Rectangle 6">
              <a:extLst>
                <a:ext uri="{FF2B5EF4-FFF2-40B4-BE49-F238E27FC236}">
                  <a16:creationId xmlns:a16="http://schemas.microsoft.com/office/drawing/2014/main" id="{CE795020-EE9E-4951-A78A-B5DCB2E3F72F}"/>
                </a:ext>
              </a:extLst>
            </p:cNvPr>
            <p:cNvSpPr/>
            <p:nvPr/>
          </p:nvSpPr>
          <p:spPr>
            <a:xfrm>
              <a:off x="3964472" y="-5609"/>
              <a:ext cx="1284250" cy="54401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400" dirty="0"/>
                <a:t>Design Dialogues</a:t>
              </a:r>
            </a:p>
          </p:txBody>
        </p:sp>
        <p:sp>
          <p:nvSpPr>
            <p:cNvPr id="8" name="Rectangle 7">
              <a:extLst>
                <a:ext uri="{FF2B5EF4-FFF2-40B4-BE49-F238E27FC236}">
                  <a16:creationId xmlns:a16="http://schemas.microsoft.com/office/drawing/2014/main" id="{7C2DD0D0-5843-42CA-BFA2-FA60CDC395C7}"/>
                </a:ext>
              </a:extLst>
            </p:cNvPr>
            <p:cNvSpPr/>
            <p:nvPr/>
          </p:nvSpPr>
          <p:spPr>
            <a:xfrm>
              <a:off x="7987102" y="-5609"/>
              <a:ext cx="128425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400" dirty="0"/>
                <a:t>Write Python</a:t>
              </a:r>
            </a:p>
          </p:txBody>
        </p:sp>
        <p:sp>
          <p:nvSpPr>
            <p:cNvPr id="9" name="Rectangle 8">
              <a:extLst>
                <a:ext uri="{FF2B5EF4-FFF2-40B4-BE49-F238E27FC236}">
                  <a16:creationId xmlns:a16="http://schemas.microsoft.com/office/drawing/2014/main" id="{8403C512-0D1D-4AF3-AADD-AE80E2E70DC4}"/>
                </a:ext>
              </a:extLst>
            </p:cNvPr>
            <p:cNvSpPr/>
            <p:nvPr/>
          </p:nvSpPr>
          <p:spPr>
            <a:xfrm>
              <a:off x="9271353" y="-4074"/>
              <a:ext cx="1751553"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Test and Troubleshoot</a:t>
              </a:r>
            </a:p>
          </p:txBody>
        </p:sp>
        <p:sp>
          <p:nvSpPr>
            <p:cNvPr id="10" name="Rectangle 9">
              <a:extLst>
                <a:ext uri="{FF2B5EF4-FFF2-40B4-BE49-F238E27FC236}">
                  <a16:creationId xmlns:a16="http://schemas.microsoft.com/office/drawing/2014/main" id="{6C2FE16D-94DF-4AD4-B94D-0E0FFB16BB65}"/>
                </a:ext>
              </a:extLst>
            </p:cNvPr>
            <p:cNvSpPr/>
            <p:nvPr/>
          </p:nvSpPr>
          <p:spPr>
            <a:xfrm>
              <a:off x="11033574" y="-5609"/>
              <a:ext cx="1147481"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dirty="0"/>
                <a:t>Publish</a:t>
              </a:r>
            </a:p>
          </p:txBody>
        </p:sp>
        <p:sp>
          <p:nvSpPr>
            <p:cNvPr id="11" name="Rectangle 10">
              <a:extLst>
                <a:ext uri="{FF2B5EF4-FFF2-40B4-BE49-F238E27FC236}">
                  <a16:creationId xmlns:a16="http://schemas.microsoft.com/office/drawing/2014/main" id="{2EF12AF6-37C7-40C4-9051-FDF17651FCD8}"/>
                </a:ext>
              </a:extLst>
            </p:cNvPr>
            <p:cNvSpPr/>
            <p:nvPr/>
          </p:nvSpPr>
          <p:spPr>
            <a:xfrm>
              <a:off x="6463803" y="-5609"/>
              <a:ext cx="1512000" cy="54401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t>Connect a Database</a:t>
              </a:r>
            </a:p>
          </p:txBody>
        </p:sp>
        <p:sp>
          <p:nvSpPr>
            <p:cNvPr id="13" name="Rectangle 12">
              <a:extLst>
                <a:ext uri="{FF2B5EF4-FFF2-40B4-BE49-F238E27FC236}">
                  <a16:creationId xmlns:a16="http://schemas.microsoft.com/office/drawing/2014/main" id="{4A1638A7-FE82-4FA8-931E-D9C16302087F}"/>
                </a:ext>
              </a:extLst>
            </p:cNvPr>
            <p:cNvSpPr/>
            <p:nvPr/>
          </p:nvSpPr>
          <p:spPr>
            <a:xfrm>
              <a:off x="1533334" y="-4074"/>
              <a:ext cx="905066"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Plan</a:t>
              </a:r>
            </a:p>
          </p:txBody>
        </p:sp>
        <p:sp>
          <p:nvSpPr>
            <p:cNvPr id="14" name="Rectangle 13">
              <a:extLst>
                <a:ext uri="{FF2B5EF4-FFF2-40B4-BE49-F238E27FC236}">
                  <a16:creationId xmlns:a16="http://schemas.microsoft.com/office/drawing/2014/main" id="{996B08CA-0647-441F-A38B-DC082A7251E7}"/>
                </a:ext>
              </a:extLst>
            </p:cNvPr>
            <p:cNvSpPr/>
            <p:nvPr/>
          </p:nvSpPr>
          <p:spPr>
            <a:xfrm>
              <a:off x="5248722" y="-4074"/>
              <a:ext cx="1210143" cy="54401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t>Compile</a:t>
              </a:r>
            </a:p>
          </p:txBody>
        </p:sp>
      </p:grpSp>
    </p:spTree>
    <p:extLst>
      <p:ext uri="{BB962C8B-B14F-4D97-AF65-F5344CB8AC3E}">
        <p14:creationId xmlns:p14="http://schemas.microsoft.com/office/powerpoint/2010/main" val="2024754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9E5A46-AFF7-4F1C-891B-A352D52B1FC7}"/>
              </a:ext>
            </a:extLst>
          </p:cNvPr>
          <p:cNvSpPr txBox="1"/>
          <p:nvPr/>
        </p:nvSpPr>
        <p:spPr>
          <a:xfrm>
            <a:off x="1685734" y="4842388"/>
            <a:ext cx="3600083" cy="408039"/>
          </a:xfrm>
          <a:prstGeom prst="rect">
            <a:avLst/>
          </a:prstGeom>
          <a:solidFill>
            <a:schemeClr val="bg1">
              <a:lumMod val="95000"/>
            </a:schemeClr>
          </a:solidFill>
          <a:ln>
            <a:noFill/>
          </a:ln>
        </p:spPr>
        <p:txBody>
          <a:bodyPr wrap="square" rtlCol="0">
            <a:spAutoFit/>
          </a:bodyPr>
          <a:lstStyle/>
          <a:p>
            <a:endParaRPr lang="en-GB" dirty="0"/>
          </a:p>
        </p:txBody>
      </p:sp>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7835"/>
            <a:ext cx="10515600" cy="5119128"/>
          </a:xfrm>
        </p:spPr>
        <p:txBody>
          <a:bodyPr>
            <a:normAutofit/>
          </a:bodyPr>
          <a:lstStyle/>
          <a:p>
            <a:pPr marL="0" indent="0">
              <a:buNone/>
            </a:pPr>
            <a:r>
              <a:rPr lang="en-GB" sz="3600" dirty="0">
                <a:solidFill>
                  <a:schemeClr val="tx2"/>
                </a:solidFill>
              </a:rPr>
              <a:t>Set up your Integrated Development Environment (IDE)</a:t>
            </a:r>
          </a:p>
          <a:p>
            <a:pPr marL="0" indent="0">
              <a:buNone/>
            </a:pPr>
            <a:r>
              <a:rPr lang="en-GB" dirty="0"/>
              <a:t>The essential thing you have to do is make your IDE ‘aware’ of QGIS and its version of Python. The PATH and PYTHONPATH system environment variables might come into play here too - see previous slides.</a:t>
            </a:r>
          </a:p>
          <a:p>
            <a:pPr marL="0" indent="0">
              <a:buNone/>
            </a:pPr>
            <a:r>
              <a:rPr lang="en-GB" dirty="0"/>
              <a:t>Set the ‘environment’</a:t>
            </a:r>
          </a:p>
          <a:p>
            <a:pPr marL="0" indent="0">
              <a:buNone/>
            </a:pPr>
            <a:r>
              <a:rPr lang="en-GB" dirty="0"/>
              <a:t>Point your IDE at the version of Python that came with your QGIS installation</a:t>
            </a:r>
          </a:p>
          <a:p>
            <a:pPr marL="0" indent="0">
              <a:buNone/>
            </a:pPr>
            <a:r>
              <a:rPr lang="en-GB" dirty="0"/>
              <a:t>When it works, you’ll be able to add a statement like </a:t>
            </a:r>
          </a:p>
          <a:p>
            <a:pPr marL="0" indent="0">
              <a:buNone/>
            </a:pPr>
            <a:r>
              <a:rPr lang="en-GB" sz="2000" dirty="0">
                <a:latin typeface="Consolas" panose="020B0609020204030204" pitchFamily="49" charset="0"/>
              </a:rPr>
              <a:t>	from </a:t>
            </a:r>
            <a:r>
              <a:rPr lang="en-GB" sz="2000" dirty="0" err="1">
                <a:latin typeface="Consolas" panose="020B0609020204030204" pitchFamily="49" charset="0"/>
              </a:rPr>
              <a:t>qgis.core</a:t>
            </a:r>
            <a:r>
              <a:rPr lang="en-GB" sz="2000" dirty="0">
                <a:latin typeface="Consolas" panose="020B0609020204030204" pitchFamily="49" charset="0"/>
              </a:rPr>
              <a:t> import *</a:t>
            </a:r>
          </a:p>
          <a:p>
            <a:pPr marL="0" indent="0">
              <a:buNone/>
            </a:pPr>
            <a:r>
              <a:rPr lang="en-GB" dirty="0"/>
              <a:t>And you </a:t>
            </a:r>
            <a:r>
              <a:rPr lang="en-GB" i="1" dirty="0"/>
              <a:t>won’t </a:t>
            </a:r>
            <a:r>
              <a:rPr lang="en-GB" dirty="0"/>
              <a:t>get the red squiggle under </a:t>
            </a:r>
            <a:r>
              <a:rPr lang="en-GB" dirty="0" err="1"/>
              <a:t>qgis.core</a:t>
            </a:r>
            <a:endParaRPr lang="en-GB" dirty="0"/>
          </a:p>
        </p:txBody>
      </p:sp>
      <p:grpSp>
        <p:nvGrpSpPr>
          <p:cNvPr id="13" name="Group 12">
            <a:extLst>
              <a:ext uri="{FF2B5EF4-FFF2-40B4-BE49-F238E27FC236}">
                <a16:creationId xmlns:a16="http://schemas.microsoft.com/office/drawing/2014/main" id="{DC98505D-103A-4AA0-A8D2-083AABAB16BD}"/>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901520C4-A6F3-4F08-8CA4-B9DCFA91864E}"/>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E77B3705-4A1B-4DFB-98AC-BD14386DB93E}"/>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479BED4E-D957-49B1-AB6E-9E1046F0F10D}"/>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62720AEE-0F48-4438-B97D-E9445E864190}"/>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CFBA03E5-7D6F-44F6-B3B6-3906E8937A1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E98FB1E1-3B7B-48B8-B294-62FFDC92FC1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C5A8046C-BCAC-4202-B316-3EB8D486DA6D}"/>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A1D199C6-B280-4EFB-B70B-543669BCEE45}"/>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2047D257-1C00-455E-A3D0-E44DF3C34A69}"/>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59573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7835"/>
            <a:ext cx="10515600" cy="5119128"/>
          </a:xfrm>
        </p:spPr>
        <p:txBody>
          <a:bodyPr>
            <a:normAutofit/>
          </a:bodyPr>
          <a:lstStyle/>
          <a:p>
            <a:pPr marL="0" indent="0">
              <a:buNone/>
            </a:pPr>
            <a:r>
              <a:rPr lang="en-GB" sz="3600" dirty="0">
                <a:solidFill>
                  <a:schemeClr val="tx2"/>
                </a:solidFill>
              </a:rPr>
              <a:t>Set up your Integrated Development Environment (IDE)</a:t>
            </a:r>
          </a:p>
          <a:p>
            <a:pPr marL="0" indent="0">
              <a:buNone/>
            </a:pPr>
            <a:endParaRPr lang="en-GB" sz="3600" dirty="0">
              <a:solidFill>
                <a:schemeClr val="tx2"/>
              </a:solidFill>
            </a:endParaRPr>
          </a:p>
          <a:p>
            <a:pPr marL="0" indent="0">
              <a:buNone/>
            </a:pPr>
            <a:r>
              <a:rPr lang="en-GB" dirty="0"/>
              <a:t>This worked for me, to set up a development environment in Visual Studio Code</a:t>
            </a:r>
          </a:p>
          <a:p>
            <a:pPr marL="0" indent="0">
              <a:buNone/>
            </a:pPr>
            <a:endParaRPr lang="en-GB" dirty="0"/>
          </a:p>
          <a:p>
            <a:pPr marL="0" indent="0">
              <a:buNone/>
            </a:pPr>
            <a:r>
              <a:rPr lang="en-GB" dirty="0">
                <a:solidFill>
                  <a:schemeClr val="tx2"/>
                </a:solidFill>
                <a:hlinkClick r:id="rId3"/>
              </a:rPr>
              <a:t>https://www.youtube.com/watch?v=9i16cFZy5M4</a:t>
            </a:r>
            <a:r>
              <a:rPr lang="en-GB" dirty="0">
                <a:solidFill>
                  <a:schemeClr val="tx2"/>
                </a:solidFill>
              </a:rPr>
              <a:t> </a:t>
            </a:r>
          </a:p>
          <a:p>
            <a:pPr marL="0" indent="0">
              <a:buNone/>
            </a:pPr>
            <a:r>
              <a:rPr lang="en-GB" dirty="0">
                <a:solidFill>
                  <a:schemeClr val="tx2"/>
                </a:solidFill>
                <a:hlinkClick r:id="rId4"/>
              </a:rPr>
              <a:t>https://www.youtube.com/watch?v=NdsTU3NMMiM</a:t>
            </a:r>
            <a:r>
              <a:rPr lang="en-GB" dirty="0">
                <a:solidFill>
                  <a:schemeClr val="tx2"/>
                </a:solidFill>
              </a:rPr>
              <a:t> </a:t>
            </a:r>
          </a:p>
          <a:p>
            <a:pPr marL="0" indent="0">
              <a:buNone/>
            </a:pPr>
            <a:endParaRPr lang="en-GB" sz="3600" dirty="0">
              <a:solidFill>
                <a:schemeClr val="tx2"/>
              </a:solidFill>
            </a:endParaRPr>
          </a:p>
        </p:txBody>
      </p:sp>
      <p:grpSp>
        <p:nvGrpSpPr>
          <p:cNvPr id="13" name="Group 12">
            <a:extLst>
              <a:ext uri="{FF2B5EF4-FFF2-40B4-BE49-F238E27FC236}">
                <a16:creationId xmlns:a16="http://schemas.microsoft.com/office/drawing/2014/main" id="{DC98505D-103A-4AA0-A8D2-083AABAB16BD}"/>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901520C4-A6F3-4F08-8CA4-B9DCFA91864E}"/>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E77B3705-4A1B-4DFB-98AC-BD14386DB93E}"/>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479BED4E-D957-49B1-AB6E-9E1046F0F10D}"/>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62720AEE-0F48-4438-B97D-E9445E864190}"/>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CFBA03E5-7D6F-44F6-B3B6-3906E8937A1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E98FB1E1-3B7B-48B8-B294-62FFDC92FC1C}"/>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C5A8046C-BCAC-4202-B316-3EB8D486DA6D}"/>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A1D199C6-B280-4EFB-B70B-543669BCEE45}"/>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2047D257-1C00-455E-A3D0-E44DF3C34A69}"/>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1724298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2186"/>
            <a:ext cx="10515600" cy="5124777"/>
          </a:xfrm>
        </p:spPr>
        <p:txBody>
          <a:bodyPr/>
          <a:lstStyle/>
          <a:p>
            <a:pPr marL="0" indent="0">
              <a:buNone/>
            </a:pPr>
            <a:r>
              <a:rPr lang="en-GB" sz="3600" dirty="0">
                <a:solidFill>
                  <a:schemeClr val="tx2"/>
                </a:solidFill>
              </a:rPr>
              <a:t>Resources for learning Python</a:t>
            </a:r>
          </a:p>
          <a:p>
            <a:pPr marL="0" indent="0">
              <a:spcBef>
                <a:spcPts val="0"/>
              </a:spcBef>
              <a:buNone/>
            </a:pPr>
            <a:endParaRPr lang="en-GB" sz="1400" dirty="0"/>
          </a:p>
          <a:p>
            <a:pPr marL="0" indent="0">
              <a:spcBef>
                <a:spcPts val="1200"/>
              </a:spcBef>
              <a:buNone/>
            </a:pPr>
            <a:r>
              <a:rPr lang="en-GB" dirty="0"/>
              <a:t>How to think like a computer – coding games (fun for kids and adults!)</a:t>
            </a:r>
            <a:br>
              <a:rPr lang="en-GB" dirty="0"/>
            </a:br>
            <a:r>
              <a:rPr lang="en-GB" dirty="0"/>
              <a:t>Brilliant, </a:t>
            </a:r>
            <a:r>
              <a:rPr lang="en-GB" dirty="0" err="1"/>
              <a:t>Coddy</a:t>
            </a:r>
            <a:r>
              <a:rPr lang="en-GB" dirty="0"/>
              <a:t>, etc</a:t>
            </a:r>
          </a:p>
          <a:p>
            <a:pPr marL="0" indent="0">
              <a:spcBef>
                <a:spcPts val="2400"/>
              </a:spcBef>
              <a:buNone/>
            </a:pPr>
            <a:r>
              <a:rPr lang="en-GB" dirty="0"/>
              <a:t>General syntax courses such as:</a:t>
            </a:r>
            <a:br>
              <a:rPr lang="en-GB" dirty="0"/>
            </a:br>
            <a:r>
              <a:rPr lang="en-GB" dirty="0">
                <a:hlinkClick r:id="rId3"/>
              </a:rPr>
              <a:t>https://www.w3schools.com/python/</a:t>
            </a:r>
            <a:r>
              <a:rPr lang="en-GB" dirty="0"/>
              <a:t> </a:t>
            </a:r>
          </a:p>
          <a:p>
            <a:pPr marL="0" indent="0">
              <a:spcBef>
                <a:spcPts val="2400"/>
              </a:spcBef>
              <a:buNone/>
            </a:pPr>
            <a:r>
              <a:rPr lang="en-GB" dirty="0"/>
              <a:t>QGIS-specific tutorials such as:</a:t>
            </a:r>
            <a:br>
              <a:rPr lang="en-GB" dirty="0"/>
            </a:br>
            <a:r>
              <a:rPr lang="en-GB" dirty="0">
                <a:hlinkClick r:id="rId4"/>
              </a:rPr>
              <a:t>https://courses.spatialthoughts.com/pyqgis-masterclass.html</a:t>
            </a:r>
            <a:r>
              <a:rPr lang="en-GB" dirty="0"/>
              <a:t> </a:t>
            </a:r>
          </a:p>
          <a:p>
            <a:pPr marL="0" indent="0">
              <a:spcBef>
                <a:spcPts val="2400"/>
              </a:spcBef>
              <a:buNone/>
            </a:pPr>
            <a:r>
              <a:rPr lang="en-GB" b="1" dirty="0"/>
              <a:t>Existing Plugins!</a:t>
            </a:r>
          </a:p>
          <a:p>
            <a:pPr marL="0" indent="0">
              <a:buNone/>
            </a:pPr>
            <a:endParaRPr lang="en-GB" dirty="0"/>
          </a:p>
        </p:txBody>
      </p:sp>
      <p:grpSp>
        <p:nvGrpSpPr>
          <p:cNvPr id="13" name="Group 12">
            <a:extLst>
              <a:ext uri="{FF2B5EF4-FFF2-40B4-BE49-F238E27FC236}">
                <a16:creationId xmlns:a16="http://schemas.microsoft.com/office/drawing/2014/main" id="{D76E350F-66AB-430C-9C3F-1B2D522A91D0}"/>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E8975A4B-480F-4DA9-8C7D-7A6CF4B29AAC}"/>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DAE8CA25-38F6-445E-A508-9D6341EEE001}"/>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F14D003E-8D9A-44A0-B3C0-F04951F943A1}"/>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0A797842-C97D-4F15-939F-305308B7426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4D44E475-C69A-43EF-A796-E2ED8C3BE568}"/>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ABA4C2FC-2772-4A9C-A1C4-EB274243595A}"/>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5BA79B15-9412-48FB-AB16-F5F26F020CEE}"/>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B2467C8F-3615-424C-BEA1-69496140341C}"/>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EA94C40F-79E6-4814-911D-750FAB81F767}"/>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218284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2186"/>
            <a:ext cx="10515600" cy="5124777"/>
          </a:xfrm>
        </p:spPr>
        <p:txBody>
          <a:bodyPr>
            <a:normAutofit fontScale="85000" lnSpcReduction="20000"/>
          </a:bodyPr>
          <a:lstStyle/>
          <a:p>
            <a:pPr marL="0" indent="0">
              <a:buNone/>
            </a:pPr>
            <a:r>
              <a:rPr lang="en-GB" sz="3600" dirty="0">
                <a:solidFill>
                  <a:schemeClr val="tx2"/>
                </a:solidFill>
              </a:rPr>
              <a:t>A few tips</a:t>
            </a:r>
          </a:p>
          <a:p>
            <a:pPr marL="0" indent="0">
              <a:buNone/>
            </a:pPr>
            <a:endParaRPr lang="en-GB" sz="900" dirty="0"/>
          </a:p>
          <a:p>
            <a:pPr marL="0" indent="0">
              <a:spcBef>
                <a:spcPts val="1800"/>
              </a:spcBef>
              <a:buNone/>
            </a:pPr>
            <a:r>
              <a:rPr lang="en-GB" dirty="0"/>
              <a:t>Break down what you want to do into small steps - don’t try to do too much with each line of code</a:t>
            </a:r>
          </a:p>
          <a:p>
            <a:pPr marL="0" indent="0">
              <a:spcBef>
                <a:spcPts val="1800"/>
              </a:spcBef>
              <a:buNone/>
            </a:pPr>
            <a:r>
              <a:rPr lang="en-GB" dirty="0"/>
              <a:t>Use variables</a:t>
            </a:r>
          </a:p>
          <a:p>
            <a:pPr marL="0" indent="0">
              <a:spcBef>
                <a:spcPts val="1800"/>
              </a:spcBef>
              <a:buNone/>
            </a:pPr>
            <a:r>
              <a:rPr lang="en-GB" dirty="0"/>
              <a:t>Use Ctrl + F to search back up existing code to figure out what a variable is referencing</a:t>
            </a:r>
          </a:p>
          <a:p>
            <a:pPr marL="0" indent="0">
              <a:spcBef>
                <a:spcPts val="1800"/>
              </a:spcBef>
              <a:buNone/>
            </a:pPr>
            <a:r>
              <a:rPr lang="en-GB" dirty="0"/>
              <a:t>GIS Stack Exchange and a google search are your friends</a:t>
            </a:r>
          </a:p>
          <a:p>
            <a:pPr marL="0" indent="0">
              <a:spcBef>
                <a:spcPts val="1800"/>
              </a:spcBef>
              <a:buNone/>
            </a:pPr>
            <a:r>
              <a:rPr lang="en-GB" dirty="0"/>
              <a:t>When searching for help online, include ‘</a:t>
            </a:r>
            <a:r>
              <a:rPr lang="en-GB" dirty="0" err="1"/>
              <a:t>pyqgis</a:t>
            </a:r>
            <a:r>
              <a:rPr lang="en-GB" dirty="0"/>
              <a:t>’ in your search term and pay attention to QGIS and Python version (3 or 4)</a:t>
            </a:r>
          </a:p>
          <a:p>
            <a:pPr marL="0" indent="0">
              <a:spcBef>
                <a:spcPts val="1800"/>
              </a:spcBef>
              <a:buNone/>
            </a:pPr>
            <a:r>
              <a:rPr lang="en-GB" dirty="0"/>
              <a:t>Trial and error is part of the process, even for experts</a:t>
            </a:r>
          </a:p>
          <a:p>
            <a:pPr marL="0" indent="0">
              <a:spcBef>
                <a:spcPts val="1800"/>
              </a:spcBef>
              <a:buNone/>
            </a:pPr>
            <a:r>
              <a:rPr lang="en-GB" dirty="0"/>
              <a:t>Don’t forget to reload your plugin every time you want to test a code edit in QGIS! Either close and reopen QGIS or use Plugin Reloader (that we installed earlier).</a:t>
            </a:r>
          </a:p>
          <a:p>
            <a:pPr marL="0" indent="0">
              <a:buNone/>
            </a:pPr>
            <a:endParaRPr lang="en-GB" dirty="0"/>
          </a:p>
          <a:p>
            <a:pPr marL="0" indent="0">
              <a:buNone/>
            </a:pPr>
            <a:endParaRPr lang="en-GB" dirty="0"/>
          </a:p>
        </p:txBody>
      </p:sp>
      <p:grpSp>
        <p:nvGrpSpPr>
          <p:cNvPr id="13" name="Group 12">
            <a:extLst>
              <a:ext uri="{FF2B5EF4-FFF2-40B4-BE49-F238E27FC236}">
                <a16:creationId xmlns:a16="http://schemas.microsoft.com/office/drawing/2014/main" id="{D76E350F-66AB-430C-9C3F-1B2D522A91D0}"/>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E8975A4B-480F-4DA9-8C7D-7A6CF4B29AAC}"/>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DAE8CA25-38F6-445E-A508-9D6341EEE001}"/>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F14D003E-8D9A-44A0-B3C0-F04951F943A1}"/>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0A797842-C97D-4F15-939F-305308B7426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4D44E475-C69A-43EF-A796-E2ED8C3BE568}"/>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ABA4C2FC-2772-4A9C-A1C4-EB274243595A}"/>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5BA79B15-9412-48FB-AB16-F5F26F020CEE}"/>
                </a:ext>
              </a:extLst>
            </p:cNvPr>
            <p:cNvSpPr/>
            <p:nvPr/>
          </p:nvSpPr>
          <p:spPr>
            <a:xfrm>
              <a:off x="8004518" y="198"/>
              <a:ext cx="1512000"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B2467C8F-3615-424C-BEA1-69496140341C}"/>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EA94C40F-79E6-4814-911D-750FAB81F767}"/>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2732135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07D4AAB7-5D37-4A99-9E75-83DF42BCDE5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
        <p:nvSpPr>
          <p:cNvPr id="14" name="Content Placeholder 2">
            <a:extLst>
              <a:ext uri="{FF2B5EF4-FFF2-40B4-BE49-F238E27FC236}">
                <a16:creationId xmlns:a16="http://schemas.microsoft.com/office/drawing/2014/main" id="{78420C89-57DB-4EAC-B0A4-42D6C875880D}"/>
              </a:ext>
            </a:extLst>
          </p:cNvPr>
          <p:cNvSpPr txBox="1">
            <a:spLocks/>
          </p:cNvSpPr>
          <p:nvPr/>
        </p:nvSpPr>
        <p:spPr>
          <a:xfrm>
            <a:off x="838200" y="1052186"/>
            <a:ext cx="10515600" cy="512477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600" dirty="0">
                <a:solidFill>
                  <a:schemeClr val="tx2"/>
                </a:solidFill>
              </a:rPr>
              <a:t>A few tips</a:t>
            </a:r>
          </a:p>
          <a:p>
            <a:pPr marL="0" indent="0">
              <a:buFont typeface="Arial" panose="020B0604020202020204" pitchFamily="34" charset="0"/>
              <a:buNone/>
            </a:pPr>
            <a:endParaRPr lang="en-GB" sz="900" dirty="0"/>
          </a:p>
          <a:p>
            <a:pPr marL="0" indent="0">
              <a:spcBef>
                <a:spcPts val="1800"/>
              </a:spcBef>
              <a:buFont typeface="Arial" panose="020B0604020202020204" pitchFamily="34" charset="0"/>
              <a:buNone/>
            </a:pPr>
            <a:r>
              <a:rPr lang="en-GB" dirty="0"/>
              <a:t>Test sections of code in isolation where possible</a:t>
            </a:r>
          </a:p>
          <a:p>
            <a:pPr marL="0" indent="0">
              <a:spcBef>
                <a:spcPts val="1800"/>
              </a:spcBef>
              <a:buFont typeface="Arial" panose="020B0604020202020204" pitchFamily="34" charset="0"/>
              <a:buNone/>
            </a:pPr>
            <a:r>
              <a:rPr lang="en-GB" dirty="0"/>
              <a:t>Use the syntax help in your IDE. Red squiggles indicate something is wrong. QGIS will not load a plugin that has syntax errors, so you have to fix these before you’ll be able to test run from QGIS.</a:t>
            </a:r>
          </a:p>
          <a:p>
            <a:pPr marL="0" indent="0">
              <a:spcBef>
                <a:spcPts val="1800"/>
              </a:spcBef>
              <a:buFont typeface="Arial" panose="020B0604020202020204" pitchFamily="34" charset="0"/>
              <a:buNone/>
            </a:pPr>
            <a:r>
              <a:rPr lang="en-GB" dirty="0"/>
              <a:t>Add print statements to show you what a given variable is being set to at a given point in the program. In QGIS, open the Python console</a:t>
            </a:r>
          </a:p>
          <a:p>
            <a:pPr marL="0" indent="0">
              <a:spcBef>
                <a:spcPts val="1800"/>
              </a:spcBef>
              <a:buFont typeface="Arial" panose="020B0604020202020204" pitchFamily="34" charset="0"/>
              <a:buNone/>
            </a:pPr>
            <a:r>
              <a:rPr lang="en-GB" dirty="0"/>
              <a:t>Forcing a crash by putting in a dud line of text ‘numpty’ can be useful to show you the status of a map at a given point in the program.</a:t>
            </a:r>
          </a:p>
          <a:p>
            <a:pPr marL="0" indent="0">
              <a:spcBef>
                <a:spcPts val="1800"/>
              </a:spcBef>
              <a:buFont typeface="Arial" panose="020B0604020202020204" pitchFamily="34" charset="0"/>
              <a:buNone/>
            </a:pPr>
            <a:r>
              <a:rPr lang="en-GB" dirty="0"/>
              <a:t>Use error traps and message boxes with troubleshooting info like line number and variable values at time of crash.</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1197451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83341"/>
            <a:ext cx="10515600" cy="4993622"/>
          </a:xfrm>
        </p:spPr>
        <p:txBody>
          <a:bodyPr/>
          <a:lstStyle/>
          <a:p>
            <a:pPr marL="0" indent="0">
              <a:buNone/>
            </a:pPr>
            <a:r>
              <a:rPr lang="en-GB" sz="3600" dirty="0">
                <a:solidFill>
                  <a:schemeClr val="tx2"/>
                </a:solidFill>
              </a:rPr>
              <a:t>Why use a database to store data instead of layers in my GIS?</a:t>
            </a:r>
          </a:p>
          <a:p>
            <a:pPr marL="0" indent="0">
              <a:buNone/>
            </a:pPr>
            <a:endParaRPr lang="en-GB" dirty="0"/>
          </a:p>
          <a:p>
            <a:pPr marL="0" indent="0">
              <a:buNone/>
            </a:pPr>
            <a:r>
              <a:rPr lang="en-GB" dirty="0"/>
              <a:t>Speed when handling big data</a:t>
            </a:r>
          </a:p>
          <a:p>
            <a:pPr marL="0" indent="0">
              <a:buNone/>
            </a:pPr>
            <a:endParaRPr lang="en-GB" dirty="0"/>
          </a:p>
          <a:p>
            <a:pPr marL="0" indent="0">
              <a:buNone/>
            </a:pPr>
            <a:r>
              <a:rPr lang="en-GB" dirty="0"/>
              <a:t>When connection made through a plugin, it will always work regardless of whether or not the user has certain layers loaded into their map</a:t>
            </a:r>
          </a:p>
          <a:p>
            <a:pPr marL="0" indent="0">
              <a:buNone/>
            </a:pPr>
            <a:endParaRPr lang="en-GB" dirty="0"/>
          </a:p>
          <a:p>
            <a:pPr marL="0" indent="0">
              <a:buNone/>
            </a:pPr>
            <a:r>
              <a:rPr lang="en-GB" dirty="0"/>
              <a:t>Can be easier to maintain (feed data updates to your users)</a:t>
            </a:r>
          </a:p>
        </p:txBody>
      </p:sp>
      <p:grpSp>
        <p:nvGrpSpPr>
          <p:cNvPr id="13" name="Group 12">
            <a:extLst>
              <a:ext uri="{FF2B5EF4-FFF2-40B4-BE49-F238E27FC236}">
                <a16:creationId xmlns:a16="http://schemas.microsoft.com/office/drawing/2014/main" id="{120FD66B-0C78-47FC-B2FF-D7CA67344005}"/>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A55A6ED8-D1AE-4EEA-B773-B8833535D214}"/>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FE123D6-FDF2-4A95-81B0-232FD49D3A5B}"/>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75EF27F7-E19A-4573-BC69-8C21D4FBC79B}"/>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A44C6E9C-6C81-4FE2-B88C-4373A2FB3B48}"/>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234F0A45-D027-4C7C-9C1F-981F7C0D41C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798B4737-31A3-4D3D-94F0-C2D4B8FD6A2A}"/>
                </a:ext>
              </a:extLst>
            </p:cNvPr>
            <p:cNvSpPr/>
            <p:nvPr/>
          </p:nvSpPr>
          <p:spPr>
            <a:xfrm>
              <a:off x="6477659" y="0"/>
              <a:ext cx="1512000" cy="54401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BBAEDA26-725E-4BAC-8A3A-F5374481F452}"/>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8637C214-E10C-4584-8040-B1E6513844DC}"/>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9A851AE0-7904-4BEB-A349-997D43F91790}"/>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1892369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83341"/>
            <a:ext cx="10515600" cy="4993622"/>
          </a:xfrm>
        </p:spPr>
        <p:txBody>
          <a:bodyPr/>
          <a:lstStyle/>
          <a:p>
            <a:pPr marL="0" indent="0">
              <a:buNone/>
            </a:pPr>
            <a:r>
              <a:rPr lang="en-GB" sz="3600" dirty="0">
                <a:solidFill>
                  <a:schemeClr val="tx2"/>
                </a:solidFill>
              </a:rPr>
              <a:t>Set up a SQL Database that will be accessible from QGIS</a:t>
            </a:r>
          </a:p>
          <a:p>
            <a:pPr marL="0" indent="0">
              <a:buNone/>
            </a:pPr>
            <a:r>
              <a:rPr lang="en-GB" dirty="0"/>
              <a:t>SQL Server Management Studio</a:t>
            </a:r>
          </a:p>
          <a:p>
            <a:pPr marL="0" indent="0">
              <a:buNone/>
            </a:pPr>
            <a:r>
              <a:rPr lang="en-GB" dirty="0"/>
              <a:t>Create new database</a:t>
            </a:r>
          </a:p>
          <a:p>
            <a:pPr marL="0" indent="0">
              <a:buNone/>
            </a:pPr>
            <a:r>
              <a:rPr lang="en-GB" dirty="0"/>
              <a:t>Create user and their password (Under Logins). Match them to the server role </a:t>
            </a:r>
            <a:r>
              <a:rPr lang="en-GB" b="1" dirty="0"/>
              <a:t>public </a:t>
            </a:r>
            <a:r>
              <a:rPr lang="en-GB" dirty="0"/>
              <a:t>and map them to your new </a:t>
            </a:r>
            <a:r>
              <a:rPr lang="en-GB" dirty="0" err="1"/>
              <a:t>placenames</a:t>
            </a:r>
            <a:r>
              <a:rPr lang="en-GB" dirty="0"/>
              <a:t> database</a:t>
            </a:r>
          </a:p>
          <a:p>
            <a:pPr marL="0" indent="0">
              <a:buNone/>
            </a:pPr>
            <a:r>
              <a:rPr lang="en-GB" dirty="0"/>
              <a:t>Set permissions on the new database (in the Properties) to grant this user permission to </a:t>
            </a:r>
            <a:r>
              <a:rPr lang="en-GB" b="1" dirty="0"/>
              <a:t>Connect</a:t>
            </a:r>
            <a:r>
              <a:rPr lang="en-GB" dirty="0"/>
              <a:t> and </a:t>
            </a:r>
            <a:r>
              <a:rPr lang="en-GB" b="1" dirty="0"/>
              <a:t>Select</a:t>
            </a:r>
            <a:r>
              <a:rPr lang="en-GB" dirty="0"/>
              <a:t> </a:t>
            </a:r>
          </a:p>
          <a:p>
            <a:pPr marL="0" indent="0">
              <a:buNone/>
            </a:pPr>
            <a:endParaRPr lang="en-GB" dirty="0"/>
          </a:p>
          <a:p>
            <a:pPr marL="0" indent="0">
              <a:buNone/>
            </a:pPr>
            <a:endParaRPr lang="en-GB" dirty="0"/>
          </a:p>
        </p:txBody>
      </p:sp>
      <p:grpSp>
        <p:nvGrpSpPr>
          <p:cNvPr id="13" name="Group 12">
            <a:extLst>
              <a:ext uri="{FF2B5EF4-FFF2-40B4-BE49-F238E27FC236}">
                <a16:creationId xmlns:a16="http://schemas.microsoft.com/office/drawing/2014/main" id="{A51FD09E-5C11-4B3A-9827-123F687BC62D}"/>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82922ED5-5E65-417F-962B-BD3196CB731B}"/>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338B78CA-2EFC-4015-BD39-8A4ED54A042F}"/>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6EBF4DAD-01B5-4973-972A-4DA991C39326}"/>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0952941C-C9FB-428A-A2EB-2F0A52D3B4E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851D4C85-56A2-4FE5-88B5-AE762A4125F9}"/>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BDDF8939-E394-48E5-9C75-C6AC87466DF5}"/>
                </a:ext>
              </a:extLst>
            </p:cNvPr>
            <p:cNvSpPr/>
            <p:nvPr/>
          </p:nvSpPr>
          <p:spPr>
            <a:xfrm>
              <a:off x="6477659" y="0"/>
              <a:ext cx="1512000" cy="54401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08D3D49E-006F-4849-A131-EDCCAEBF8FAD}"/>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7797A514-26C7-45C9-A211-B1E3625FFBB7}"/>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6DE2484B-499C-40D6-AF8C-47F64D917275}"/>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26894196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83341"/>
            <a:ext cx="10515600" cy="4993622"/>
          </a:xfrm>
        </p:spPr>
        <p:txBody>
          <a:bodyPr/>
          <a:lstStyle/>
          <a:p>
            <a:pPr marL="0" indent="0">
              <a:buNone/>
            </a:pPr>
            <a:r>
              <a:rPr lang="en-GB" sz="3600" dirty="0">
                <a:solidFill>
                  <a:schemeClr val="tx2"/>
                </a:solidFill>
              </a:rPr>
              <a:t>Connecting to a SQL Database from within a plugin</a:t>
            </a:r>
          </a:p>
          <a:p>
            <a:pPr marL="0" indent="0">
              <a:buNone/>
            </a:pPr>
            <a:r>
              <a:rPr lang="en-GB" dirty="0"/>
              <a:t>Import </a:t>
            </a:r>
            <a:r>
              <a:rPr lang="en-GB" dirty="0" err="1"/>
              <a:t>pyodbc</a:t>
            </a:r>
            <a:r>
              <a:rPr lang="en-GB" dirty="0"/>
              <a:t> or equivalent database connector.</a:t>
            </a:r>
          </a:p>
          <a:p>
            <a:pPr marL="0" indent="0">
              <a:buNone/>
            </a:pPr>
            <a:r>
              <a:rPr lang="en-GB" dirty="0"/>
              <a:t>Set your connection string to a variable</a:t>
            </a:r>
          </a:p>
          <a:p>
            <a:pPr marL="0" indent="0">
              <a:buNone/>
            </a:pPr>
            <a:r>
              <a:rPr lang="en-GB" dirty="0"/>
              <a:t>You need the location of the database (the server name), the name of the database, and user credentials in your connection string.</a:t>
            </a:r>
          </a:p>
          <a:p>
            <a:pPr marL="0" indent="0">
              <a:buNone/>
            </a:pPr>
            <a:r>
              <a:rPr lang="en-GB" dirty="0"/>
              <a:t>This .format structure makes the connection string more secure against a form of hacking called SQL injection. </a:t>
            </a:r>
          </a:p>
        </p:txBody>
      </p:sp>
      <p:grpSp>
        <p:nvGrpSpPr>
          <p:cNvPr id="13" name="Group 12">
            <a:extLst>
              <a:ext uri="{FF2B5EF4-FFF2-40B4-BE49-F238E27FC236}">
                <a16:creationId xmlns:a16="http://schemas.microsoft.com/office/drawing/2014/main" id="{E076572F-9800-4D71-9068-BB42C7B60967}"/>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07D4B83F-BECE-43FD-AC19-31E06EC1E2FC}"/>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F156B031-755F-4918-A98B-596BB5DBFA31}"/>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5C6B6DCB-4BF3-48CC-AD9C-060FDF2F8B60}"/>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052DC77D-826B-4A1F-99B2-E160EF9DDE0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11F5C7B8-019F-444D-B8C3-21B57BAC76E4}"/>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FE5CDB56-5CB3-4D0A-AD6C-17B0CD144F80}"/>
                </a:ext>
              </a:extLst>
            </p:cNvPr>
            <p:cNvSpPr/>
            <p:nvPr/>
          </p:nvSpPr>
          <p:spPr>
            <a:xfrm>
              <a:off x="6477659" y="0"/>
              <a:ext cx="1512000" cy="54401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C8392E0E-3B27-418E-A69E-7BB5F9EC72DE}"/>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57F8E862-DCE7-4930-97F8-A4AF2F765D64}"/>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E241B836-57DD-46F7-B5DF-D0276711D50C}"/>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41228669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83341"/>
            <a:ext cx="10515600" cy="4993622"/>
          </a:xfrm>
        </p:spPr>
        <p:txBody>
          <a:bodyPr>
            <a:normAutofit/>
          </a:bodyPr>
          <a:lstStyle/>
          <a:p>
            <a:pPr marL="0" indent="0">
              <a:buNone/>
            </a:pPr>
            <a:r>
              <a:rPr lang="en-GB" sz="3600" dirty="0">
                <a:solidFill>
                  <a:schemeClr val="tx2"/>
                </a:solidFill>
              </a:rPr>
              <a:t>Embed a SQL query in the plugin code</a:t>
            </a:r>
          </a:p>
          <a:p>
            <a:pPr marL="0" indent="0">
              <a:spcBef>
                <a:spcPts val="1800"/>
              </a:spcBef>
              <a:buNone/>
            </a:pPr>
            <a:r>
              <a:rPr lang="en-GB" dirty="0"/>
              <a:t>Has to be a text string</a:t>
            </a:r>
          </a:p>
          <a:p>
            <a:pPr marL="0" indent="0">
              <a:spcBef>
                <a:spcPts val="1800"/>
              </a:spcBef>
              <a:buNone/>
            </a:pPr>
            <a:r>
              <a:rPr lang="en-GB" dirty="0"/>
              <a:t>Can use concatenation to built in variables that have been set by the earlier Python</a:t>
            </a:r>
          </a:p>
          <a:p>
            <a:pPr marL="0" indent="0">
              <a:spcBef>
                <a:spcPts val="1800"/>
              </a:spcBef>
              <a:buNone/>
            </a:pPr>
            <a:r>
              <a:rPr lang="en-GB" dirty="0"/>
              <a:t>Very difficult to test when it’s embedded, so test your expression thoroughly in SQL Server Management Studio first</a:t>
            </a:r>
          </a:p>
          <a:p>
            <a:pPr marL="0" indent="0">
              <a:spcBef>
                <a:spcPts val="1800"/>
              </a:spcBef>
              <a:buNone/>
            </a:pPr>
            <a:r>
              <a:rPr lang="en-GB" dirty="0"/>
              <a:t>For queries that you run frequently, you might want to look into creating a custom SQL function that you can call, which simplifies the query</a:t>
            </a:r>
          </a:p>
          <a:p>
            <a:pPr marL="0" indent="0">
              <a:buNone/>
            </a:pPr>
            <a:endParaRPr lang="en-GB" dirty="0"/>
          </a:p>
          <a:p>
            <a:pPr marL="0" indent="0">
              <a:buNone/>
            </a:pPr>
            <a:endParaRPr lang="en-GB" dirty="0"/>
          </a:p>
        </p:txBody>
      </p:sp>
      <p:grpSp>
        <p:nvGrpSpPr>
          <p:cNvPr id="13" name="Group 12">
            <a:extLst>
              <a:ext uri="{FF2B5EF4-FFF2-40B4-BE49-F238E27FC236}">
                <a16:creationId xmlns:a16="http://schemas.microsoft.com/office/drawing/2014/main" id="{F5FA97C1-FBCC-4096-9283-9E7DCBE399C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88AAEB56-E0F5-4CFC-AB3D-3989FE350682}"/>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85B8C3C-F2D4-430B-AA08-A22218FF9BB0}"/>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90F6171A-652E-408E-8C45-FB4075CC12A3}"/>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B2B0F5D0-5496-4BD7-BC73-DB166D04210B}"/>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26C370E6-5324-4272-B7E3-68F226E94B4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6B56F4-CFBC-446C-A463-A1E2ED22C15A}"/>
                </a:ext>
              </a:extLst>
            </p:cNvPr>
            <p:cNvSpPr/>
            <p:nvPr/>
          </p:nvSpPr>
          <p:spPr>
            <a:xfrm>
              <a:off x="6477659" y="0"/>
              <a:ext cx="1512000" cy="54401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92CE84E6-1B95-4C9F-9C37-60D3BFF6CB7F}"/>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83F6836B-69BB-4899-812D-92CBE6240155}"/>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591FF5AC-10A3-4511-B4D1-84B04A2BF3B4}"/>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687731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D265A421-4C53-40CA-825F-A1F8B89F8AF1}"/>
              </a:ext>
            </a:extLst>
          </p:cNvPr>
          <p:cNvGraphicFramePr>
            <a:graphicFrameLocks noGrp="1"/>
          </p:cNvGraphicFramePr>
          <p:nvPr>
            <p:ph idx="1"/>
            <p:extLst>
              <p:ext uri="{D42A27DB-BD31-4B8C-83A1-F6EECF244321}">
                <p14:modId xmlns:p14="http://schemas.microsoft.com/office/powerpoint/2010/main" val="3487626939"/>
              </p:ext>
            </p:extLst>
          </p:nvPr>
        </p:nvGraphicFramePr>
        <p:xfrm>
          <a:off x="1227551" y="1386053"/>
          <a:ext cx="9945666" cy="4085894"/>
        </p:xfrm>
        <a:graphic>
          <a:graphicData uri="http://schemas.openxmlformats.org/drawingml/2006/table">
            <a:tbl>
              <a:tblPr firstRow="1" firstCol="1" bandRow="1">
                <a:tableStyleId>{F2DE63D5-997A-4646-A377-4702673A728D}</a:tableStyleId>
              </a:tblPr>
              <a:tblGrid>
                <a:gridCol w="2497136">
                  <a:extLst>
                    <a:ext uri="{9D8B030D-6E8A-4147-A177-3AD203B41FA5}">
                      <a16:colId xmlns:a16="http://schemas.microsoft.com/office/drawing/2014/main" val="2958312330"/>
                    </a:ext>
                  </a:extLst>
                </a:gridCol>
                <a:gridCol w="3404406">
                  <a:extLst>
                    <a:ext uri="{9D8B030D-6E8A-4147-A177-3AD203B41FA5}">
                      <a16:colId xmlns:a16="http://schemas.microsoft.com/office/drawing/2014/main" val="976677253"/>
                    </a:ext>
                  </a:extLst>
                </a:gridCol>
                <a:gridCol w="4044124">
                  <a:extLst>
                    <a:ext uri="{9D8B030D-6E8A-4147-A177-3AD203B41FA5}">
                      <a16:colId xmlns:a16="http://schemas.microsoft.com/office/drawing/2014/main" val="2525673469"/>
                    </a:ext>
                  </a:extLst>
                </a:gridCol>
              </a:tblGrid>
              <a:tr h="494509">
                <a:tc>
                  <a:txBody>
                    <a:bodyPr/>
                    <a:lstStyle/>
                    <a:p>
                      <a:pPr algn="ctr">
                        <a:lnSpc>
                          <a:spcPct val="107000"/>
                        </a:lnSpc>
                        <a:spcAft>
                          <a:spcPts val="0"/>
                        </a:spcAft>
                      </a:pPr>
                      <a:r>
                        <a:rPr lang="en-GB" sz="3200" dirty="0">
                          <a:effectLst/>
                        </a:rPr>
                        <a:t>Good</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3200">
                          <a:effectLst/>
                        </a:rPr>
                        <a:t>Better</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3200" dirty="0">
                          <a:effectLst/>
                        </a:rPr>
                        <a:t>Best</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8187794"/>
                  </a:ext>
                </a:extLst>
              </a:tr>
              <a:tr h="1602527">
                <a:tc>
                  <a:txBody>
                    <a:bodyPr/>
                    <a:lstStyle/>
                    <a:p>
                      <a:pPr>
                        <a:lnSpc>
                          <a:spcPct val="107000"/>
                        </a:lnSpc>
                        <a:spcAft>
                          <a:spcPts val="0"/>
                        </a:spcAft>
                      </a:pPr>
                      <a:r>
                        <a:rPr lang="en-GB" sz="2000" b="0" dirty="0">
                          <a:effectLst/>
                        </a:rPr>
                        <a:t>It works for me! </a:t>
                      </a:r>
                    </a:p>
                    <a:p>
                      <a:pPr>
                        <a:lnSpc>
                          <a:spcPct val="107000"/>
                        </a:lnSpc>
                        <a:spcAft>
                          <a:spcPts val="0"/>
                        </a:spcAft>
                      </a:pPr>
                      <a:r>
                        <a:rPr lang="en-GB" sz="2000" b="0" dirty="0">
                          <a:effectLst/>
                        </a:rPr>
                        <a:t> </a:t>
                      </a:r>
                    </a:p>
                  </a:txBody>
                  <a:tcPr marL="68580" marR="68580" marT="0" marB="0"/>
                </a:tc>
                <a:tc>
                  <a:txBody>
                    <a:bodyPr/>
                    <a:lstStyle/>
                    <a:p>
                      <a:pPr>
                        <a:lnSpc>
                          <a:spcPct val="107000"/>
                        </a:lnSpc>
                        <a:spcAft>
                          <a:spcPts val="0"/>
                        </a:spcAft>
                      </a:pPr>
                      <a:r>
                        <a:rPr lang="en-GB" sz="2000" dirty="0">
                          <a:effectLst/>
                        </a:rPr>
                        <a:t>It works for me and others in my organisation! </a:t>
                      </a:r>
                    </a:p>
                    <a:p>
                      <a:pPr>
                        <a:lnSpc>
                          <a:spcPct val="107000"/>
                        </a:lnSpc>
                        <a:spcAft>
                          <a:spcPts val="0"/>
                        </a:spcAft>
                      </a:pPr>
                      <a:r>
                        <a:rPr lang="en-GB" sz="2000" dirty="0">
                          <a:effectLst/>
                        </a:rPr>
                        <a:t> </a:t>
                      </a:r>
                    </a:p>
                  </a:txBody>
                  <a:tcPr marL="68580" marR="68580" marT="0" marB="0"/>
                </a:tc>
                <a:tc>
                  <a:txBody>
                    <a:bodyPr/>
                    <a:lstStyle/>
                    <a:p>
                      <a:pPr>
                        <a:lnSpc>
                          <a:spcPct val="107000"/>
                        </a:lnSpc>
                        <a:spcAft>
                          <a:spcPts val="0"/>
                        </a:spcAft>
                      </a:pPr>
                      <a:r>
                        <a:rPr lang="en-GB" sz="2000" dirty="0">
                          <a:effectLst/>
                        </a:rPr>
                        <a:t>It works gracefully for me and others in my organisation, even when we’re being numpties and even if I need to implement edits. </a:t>
                      </a:r>
                    </a:p>
                    <a:p>
                      <a:pPr>
                        <a:lnSpc>
                          <a:spcPct val="107000"/>
                        </a:lnSpc>
                        <a:spcAft>
                          <a:spcPts val="0"/>
                        </a:spcAft>
                      </a:pPr>
                      <a:r>
                        <a:rPr lang="en-GB" sz="2000" dirty="0">
                          <a:effectLst/>
                        </a:rPr>
                        <a:t> </a:t>
                      </a:r>
                    </a:p>
                  </a:txBody>
                  <a:tcPr marL="68580" marR="68580" marT="0" marB="0"/>
                </a:tc>
                <a:extLst>
                  <a:ext uri="{0D108BD9-81ED-4DB2-BD59-A6C34878D82A}">
                    <a16:rowId xmlns:a16="http://schemas.microsoft.com/office/drawing/2014/main" val="1750378584"/>
                  </a:ext>
                </a:extLst>
              </a:tr>
              <a:tr h="197096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2000" b="0" i="1" dirty="0">
                          <a:solidFill>
                            <a:schemeClr val="tx2"/>
                          </a:solidFill>
                          <a:effectLst/>
                        </a:rPr>
                        <a:t>Hallelujah! </a:t>
                      </a:r>
                      <a:r>
                        <a:rPr lang="en-GB" sz="2000" b="1" i="1" dirty="0">
                          <a:solidFill>
                            <a:schemeClr val="tx2"/>
                          </a:solidFill>
                          <a:effectLst/>
                        </a:rPr>
                        <a:t>Pub!</a:t>
                      </a:r>
                    </a:p>
                    <a:p>
                      <a:pPr>
                        <a:lnSpc>
                          <a:spcPct val="107000"/>
                        </a:lnSpc>
                        <a:spcAft>
                          <a:spcPts val="0"/>
                        </a:spcAft>
                      </a:pPr>
                      <a:endParaRPr lang="en-GB" sz="2000" b="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2000" i="1" dirty="0">
                          <a:solidFill>
                            <a:schemeClr val="tx2"/>
                          </a:solidFill>
                          <a:effectLst/>
                        </a:rPr>
                        <a:t>I am now a professional programmer delivering a product to help my colleagues work more efficiently.</a:t>
                      </a:r>
                      <a:r>
                        <a:rPr lang="en-GB" sz="2000" b="1" i="1" dirty="0">
                          <a:solidFill>
                            <a:schemeClr val="tx2"/>
                          </a:solidFill>
                          <a:effectLst/>
                        </a:rPr>
                        <a:t> You coming to the pub?</a:t>
                      </a:r>
                      <a:endParaRPr lang="en-GB" sz="2000" b="1"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2000" i="1" dirty="0">
                          <a:solidFill>
                            <a:schemeClr val="tx2"/>
                          </a:solidFill>
                          <a:effectLst/>
                        </a:rPr>
                        <a:t>I am now a professional programmer that can deliver efficiencies for others while also spending less time myself supporting them. </a:t>
                      </a:r>
                      <a:r>
                        <a:rPr lang="en-GB" sz="2000" b="1" i="1" dirty="0">
                          <a:solidFill>
                            <a:schemeClr val="tx2"/>
                          </a:solidFill>
                          <a:effectLst/>
                        </a:rPr>
                        <a:t>Pudding too?</a:t>
                      </a:r>
                      <a:endParaRPr lang="en-GB" sz="2000" b="1"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5189172"/>
                  </a:ext>
                </a:extLst>
              </a:tr>
            </a:tbl>
          </a:graphicData>
        </a:graphic>
      </p:graphicFrame>
      <p:grpSp>
        <p:nvGrpSpPr>
          <p:cNvPr id="13" name="Group 12">
            <a:extLst>
              <a:ext uri="{FF2B5EF4-FFF2-40B4-BE49-F238E27FC236}">
                <a16:creationId xmlns:a16="http://schemas.microsoft.com/office/drawing/2014/main" id="{07D4AAB7-5D37-4A99-9E75-83DF42BCDE5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0"/>
              <a:ext cx="1147481"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420248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Graphic 28" descr="Map compass">
            <a:extLst>
              <a:ext uri="{FF2B5EF4-FFF2-40B4-BE49-F238E27FC236}">
                <a16:creationId xmlns:a16="http://schemas.microsoft.com/office/drawing/2014/main" id="{0787A4E9-BDB2-407C-BFBF-C17BDD5CFE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20452" y="1414439"/>
            <a:ext cx="1125255" cy="1125255"/>
          </a:xfrm>
          <a:prstGeom prst="rect">
            <a:avLst/>
          </a:prstGeom>
        </p:spPr>
      </p:pic>
      <p:pic>
        <p:nvPicPr>
          <p:cNvPr id="18" name="Content Placeholder 17" descr="Target">
            <a:extLst>
              <a:ext uri="{FF2B5EF4-FFF2-40B4-BE49-F238E27FC236}">
                <a16:creationId xmlns:a16="http://schemas.microsoft.com/office/drawing/2014/main" id="{AF491C94-1D40-4E09-B417-D8677C410087}"/>
              </a:ext>
            </a:extLst>
          </p:cNvPr>
          <p:cNvPicPr>
            <a:picLocks noGrp="1" noChangeAspect="1"/>
          </p:cNvPicPr>
          <p:nvPr>
            <p:ph idx="1"/>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39107" y="4741492"/>
            <a:ext cx="1213200" cy="1213200"/>
          </a:xfrm>
        </p:spPr>
      </p:pic>
      <p:sp>
        <p:nvSpPr>
          <p:cNvPr id="19" name="TextBox 18">
            <a:extLst>
              <a:ext uri="{FF2B5EF4-FFF2-40B4-BE49-F238E27FC236}">
                <a16:creationId xmlns:a16="http://schemas.microsoft.com/office/drawing/2014/main" id="{3F4A2773-5816-49FE-991D-3F039A25C717}"/>
              </a:ext>
            </a:extLst>
          </p:cNvPr>
          <p:cNvSpPr txBox="1"/>
          <p:nvPr/>
        </p:nvSpPr>
        <p:spPr>
          <a:xfrm>
            <a:off x="3056001" y="5024926"/>
            <a:ext cx="7084784" cy="646331"/>
          </a:xfrm>
          <a:prstGeom prst="rect">
            <a:avLst/>
          </a:prstGeom>
          <a:noFill/>
        </p:spPr>
        <p:txBody>
          <a:bodyPr wrap="square" rtlCol="0">
            <a:spAutoFit/>
          </a:bodyPr>
          <a:lstStyle/>
          <a:p>
            <a:r>
              <a:rPr lang="en-US" sz="3600" dirty="0"/>
              <a:t>Customisation and Control</a:t>
            </a:r>
            <a:endParaRPr lang="en-GB" sz="3600" dirty="0"/>
          </a:p>
        </p:txBody>
      </p:sp>
      <p:sp>
        <p:nvSpPr>
          <p:cNvPr id="20" name="TextBox 19">
            <a:extLst>
              <a:ext uri="{FF2B5EF4-FFF2-40B4-BE49-F238E27FC236}">
                <a16:creationId xmlns:a16="http://schemas.microsoft.com/office/drawing/2014/main" id="{18C727BE-2A54-4BE7-833B-76E61C2088F3}"/>
              </a:ext>
            </a:extLst>
          </p:cNvPr>
          <p:cNvSpPr txBox="1"/>
          <p:nvPr/>
        </p:nvSpPr>
        <p:spPr>
          <a:xfrm>
            <a:off x="2419599" y="3429495"/>
            <a:ext cx="7084784" cy="646331"/>
          </a:xfrm>
          <a:prstGeom prst="rect">
            <a:avLst/>
          </a:prstGeom>
          <a:noFill/>
        </p:spPr>
        <p:txBody>
          <a:bodyPr wrap="square" rtlCol="0">
            <a:spAutoFit/>
          </a:bodyPr>
          <a:lstStyle/>
          <a:p>
            <a:pPr algn="r"/>
            <a:r>
              <a:rPr lang="en-US" sz="3600" dirty="0"/>
              <a:t>Automation</a:t>
            </a:r>
            <a:endParaRPr lang="en-GB" sz="3600" dirty="0"/>
          </a:p>
        </p:txBody>
      </p:sp>
      <p:pic>
        <p:nvPicPr>
          <p:cNvPr id="22" name="Graphic 21" descr="Gears">
            <a:extLst>
              <a:ext uri="{FF2B5EF4-FFF2-40B4-BE49-F238E27FC236}">
                <a16:creationId xmlns:a16="http://schemas.microsoft.com/office/drawing/2014/main" id="{F2952EA2-19B9-4E59-A5B3-0E4DF5FB2E9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04383" y="3069134"/>
            <a:ext cx="1272803" cy="1272803"/>
          </a:xfrm>
          <a:prstGeom prst="rect">
            <a:avLst/>
          </a:prstGeom>
        </p:spPr>
      </p:pic>
      <p:sp>
        <p:nvSpPr>
          <p:cNvPr id="23" name="TextBox 22">
            <a:extLst>
              <a:ext uri="{FF2B5EF4-FFF2-40B4-BE49-F238E27FC236}">
                <a16:creationId xmlns:a16="http://schemas.microsoft.com/office/drawing/2014/main" id="{E00D8E9D-D7D6-4C23-A349-D94BD1AA9826}"/>
              </a:ext>
            </a:extLst>
          </p:cNvPr>
          <p:cNvSpPr txBox="1"/>
          <p:nvPr/>
        </p:nvSpPr>
        <p:spPr>
          <a:xfrm>
            <a:off x="2682817" y="1469251"/>
            <a:ext cx="7084784" cy="1200329"/>
          </a:xfrm>
          <a:prstGeom prst="rect">
            <a:avLst/>
          </a:prstGeom>
          <a:noFill/>
        </p:spPr>
        <p:txBody>
          <a:bodyPr wrap="square" rtlCol="0">
            <a:spAutoFit/>
          </a:bodyPr>
          <a:lstStyle/>
          <a:p>
            <a:r>
              <a:rPr lang="en-US" sz="3600" dirty="0"/>
              <a:t>Integrate other data holdings with your spatial data</a:t>
            </a:r>
            <a:endParaRPr lang="en-GB" sz="3600" dirty="0"/>
          </a:p>
        </p:txBody>
      </p:sp>
      <p:pic>
        <p:nvPicPr>
          <p:cNvPr id="25" name="Graphic 24" descr="Database">
            <a:extLst>
              <a:ext uri="{FF2B5EF4-FFF2-40B4-BE49-F238E27FC236}">
                <a16:creationId xmlns:a16="http://schemas.microsoft.com/office/drawing/2014/main" id="{E8AF9247-B332-4895-AC52-85042056311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69156" y="1977066"/>
            <a:ext cx="850999" cy="850999"/>
          </a:xfrm>
          <a:prstGeom prst="rect">
            <a:avLst/>
          </a:prstGeom>
        </p:spPr>
      </p:pic>
      <p:grpSp>
        <p:nvGrpSpPr>
          <p:cNvPr id="30" name="Group 29">
            <a:extLst>
              <a:ext uri="{FF2B5EF4-FFF2-40B4-BE49-F238E27FC236}">
                <a16:creationId xmlns:a16="http://schemas.microsoft.com/office/drawing/2014/main" id="{D77ACE51-EAA1-4684-A4B9-6F88728CBD84}"/>
              </a:ext>
            </a:extLst>
          </p:cNvPr>
          <p:cNvGrpSpPr/>
          <p:nvPr/>
        </p:nvGrpSpPr>
        <p:grpSpPr>
          <a:xfrm>
            <a:off x="-7263" y="0"/>
            <a:ext cx="12199262" cy="548282"/>
            <a:chOff x="-7263" y="-4074"/>
            <a:chExt cx="12199262" cy="548282"/>
          </a:xfrm>
        </p:grpSpPr>
        <p:sp>
          <p:nvSpPr>
            <p:cNvPr id="38" name="Rectangle 37">
              <a:extLst>
                <a:ext uri="{FF2B5EF4-FFF2-40B4-BE49-F238E27FC236}">
                  <a16:creationId xmlns:a16="http://schemas.microsoft.com/office/drawing/2014/main" id="{CF0A5282-30AC-479A-908C-3977C565CC5E}"/>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31" name="Rectangle 30">
              <a:extLst>
                <a:ext uri="{FF2B5EF4-FFF2-40B4-BE49-F238E27FC236}">
                  <a16:creationId xmlns:a16="http://schemas.microsoft.com/office/drawing/2014/main" id="{5AEF0DCA-4672-439C-9E75-88405537150C}"/>
                </a:ext>
              </a:extLst>
            </p:cNvPr>
            <p:cNvSpPr/>
            <p:nvPr/>
          </p:nvSpPr>
          <p:spPr>
            <a:xfrm>
              <a:off x="-7263" y="-1011"/>
              <a:ext cx="1540593" cy="54401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32" name="Rectangle 31">
              <a:extLst>
                <a:ext uri="{FF2B5EF4-FFF2-40B4-BE49-F238E27FC236}">
                  <a16:creationId xmlns:a16="http://schemas.microsoft.com/office/drawing/2014/main" id="{E5E5AEC7-4861-41CD-BD4F-64D24BB19BBE}"/>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33" name="Rectangle 32">
              <a:extLst>
                <a:ext uri="{FF2B5EF4-FFF2-40B4-BE49-F238E27FC236}">
                  <a16:creationId xmlns:a16="http://schemas.microsoft.com/office/drawing/2014/main" id="{E83ACEFB-4C37-46F1-8867-A8CF2C20DAB7}"/>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39" name="Rectangle 38">
              <a:extLst>
                <a:ext uri="{FF2B5EF4-FFF2-40B4-BE49-F238E27FC236}">
                  <a16:creationId xmlns:a16="http://schemas.microsoft.com/office/drawing/2014/main" id="{732393FD-5841-4946-A96D-5F6B77B32131}"/>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37" name="Rectangle 36">
              <a:extLst>
                <a:ext uri="{FF2B5EF4-FFF2-40B4-BE49-F238E27FC236}">
                  <a16:creationId xmlns:a16="http://schemas.microsoft.com/office/drawing/2014/main" id="{F81A6545-40D7-4115-866D-3F1E80D21561}"/>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34" name="Rectangle 33">
              <a:extLst>
                <a:ext uri="{FF2B5EF4-FFF2-40B4-BE49-F238E27FC236}">
                  <a16:creationId xmlns:a16="http://schemas.microsoft.com/office/drawing/2014/main" id="{833FE958-D0B5-4C21-B4F3-62497E61B0C0}"/>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5" name="Rectangle 34">
              <a:extLst>
                <a:ext uri="{FF2B5EF4-FFF2-40B4-BE49-F238E27FC236}">
                  <a16:creationId xmlns:a16="http://schemas.microsoft.com/office/drawing/2014/main" id="{F592CDF7-CDD1-4964-AB01-B641F3AABA7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6" name="Rectangle 35">
              <a:extLst>
                <a:ext uri="{FF2B5EF4-FFF2-40B4-BE49-F238E27FC236}">
                  <a16:creationId xmlns:a16="http://schemas.microsoft.com/office/drawing/2014/main" id="{AB30B024-6718-470B-9A2A-B875D5F9394F}"/>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093871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D265A421-4C53-40CA-825F-A1F8B89F8AF1}"/>
              </a:ext>
            </a:extLst>
          </p:cNvPr>
          <p:cNvGraphicFramePr>
            <a:graphicFrameLocks noGrp="1"/>
          </p:cNvGraphicFramePr>
          <p:nvPr>
            <p:ph idx="1"/>
            <p:extLst>
              <p:ext uri="{D42A27DB-BD31-4B8C-83A1-F6EECF244321}">
                <p14:modId xmlns:p14="http://schemas.microsoft.com/office/powerpoint/2010/main" val="265762352"/>
              </p:ext>
            </p:extLst>
          </p:nvPr>
        </p:nvGraphicFramePr>
        <p:xfrm>
          <a:off x="1095022" y="1386053"/>
          <a:ext cx="10078195" cy="3359976"/>
        </p:xfrm>
        <a:graphic>
          <a:graphicData uri="http://schemas.openxmlformats.org/drawingml/2006/table">
            <a:tbl>
              <a:tblPr firstRow="1" firstCol="1" bandRow="1">
                <a:tableStyleId>{F2DE63D5-997A-4646-A377-4702673A728D}</a:tableStyleId>
              </a:tblPr>
              <a:tblGrid>
                <a:gridCol w="4515556">
                  <a:extLst>
                    <a:ext uri="{9D8B030D-6E8A-4147-A177-3AD203B41FA5}">
                      <a16:colId xmlns:a16="http://schemas.microsoft.com/office/drawing/2014/main" val="2958312330"/>
                    </a:ext>
                  </a:extLst>
                </a:gridCol>
                <a:gridCol w="812800">
                  <a:extLst>
                    <a:ext uri="{9D8B030D-6E8A-4147-A177-3AD203B41FA5}">
                      <a16:colId xmlns:a16="http://schemas.microsoft.com/office/drawing/2014/main" val="976677253"/>
                    </a:ext>
                  </a:extLst>
                </a:gridCol>
                <a:gridCol w="4749839">
                  <a:extLst>
                    <a:ext uri="{9D8B030D-6E8A-4147-A177-3AD203B41FA5}">
                      <a16:colId xmlns:a16="http://schemas.microsoft.com/office/drawing/2014/main" val="2525673469"/>
                    </a:ext>
                  </a:extLst>
                </a:gridCol>
              </a:tblGrid>
              <a:tr h="494509">
                <a:tc>
                  <a:txBody>
                    <a:bodyPr/>
                    <a:lstStyle/>
                    <a:p>
                      <a:pPr algn="ct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Ask your users to add the plugin to their plugins folder</a:t>
                      </a:r>
                    </a:p>
                  </a:txBody>
                  <a:tcPr marL="68580" marR="68580" marT="0" marB="0"/>
                </a:tc>
                <a:tc>
                  <a:txBody>
                    <a:bodyPr/>
                    <a:lstStyle/>
                    <a:p>
                      <a:pPr algn="ctr">
                        <a:lnSpc>
                          <a:spcPct val="107000"/>
                        </a:lnSpc>
                        <a:spcAft>
                          <a:spcPts val="0"/>
                        </a:spcAf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2400" dirty="0">
                          <a:effectLst/>
                        </a:rPr>
                        <a:t>Publish to the official QGIS Plugins Repository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8187794"/>
                  </a:ext>
                </a:extLst>
              </a:tr>
              <a:tr h="1602527">
                <a:tc>
                  <a:txBody>
                    <a:bodyPr/>
                    <a:lstStyle/>
                    <a:p>
                      <a:pPr marL="342900" indent="-342900">
                        <a:lnSpc>
                          <a:spcPct val="107000"/>
                        </a:lnSpc>
                        <a:spcAft>
                          <a:spcPts val="0"/>
                        </a:spcAft>
                        <a:buFontTx/>
                        <a:buChar char="-"/>
                      </a:pPr>
                      <a:r>
                        <a:rPr lang="en-GB" sz="2000" b="0" dirty="0">
                          <a:effectLst/>
                        </a:rPr>
                        <a:t>Dependent on everyone in your organisation to remember to do this admin task</a:t>
                      </a:r>
                    </a:p>
                    <a:p>
                      <a:pPr marL="342900" marR="0" lvl="0" indent="-342900" algn="l" defTabSz="914400" rtl="0" eaLnBrk="1" fontAlgn="auto" latinLnBrk="0" hangingPunct="1">
                        <a:lnSpc>
                          <a:spcPct val="107000"/>
                        </a:lnSpc>
                        <a:spcBef>
                          <a:spcPts val="0"/>
                        </a:spcBef>
                        <a:spcAft>
                          <a:spcPts val="0"/>
                        </a:spcAft>
                        <a:buClrTx/>
                        <a:buSzTx/>
                        <a:buFontTx/>
                        <a:buChar char="-"/>
                        <a:tabLst/>
                        <a:defRPr/>
                      </a:pPr>
                      <a:r>
                        <a:rPr lang="en-GB" sz="2000" b="0" dirty="0">
                          <a:solidFill>
                            <a:schemeClr val="tx1"/>
                          </a:solidFill>
                          <a:effectLst/>
                        </a:rPr>
                        <a:t>Dependent on everyone to do this again for every update</a:t>
                      </a:r>
                    </a:p>
                    <a:p>
                      <a:pPr marL="342900" indent="-342900">
                        <a:lnSpc>
                          <a:spcPct val="107000"/>
                        </a:lnSpc>
                        <a:spcAft>
                          <a:spcPts val="0"/>
                        </a:spcAft>
                        <a:buFontTx/>
                        <a:buChar char="-"/>
                      </a:pPr>
                      <a:r>
                        <a:rPr lang="en-GB" sz="2000" b="0" dirty="0">
                          <a:effectLst/>
                        </a:rPr>
                        <a:t>No ‘official’ version – can end up with version drift if multiple people go in and edit their own version of the code</a:t>
                      </a:r>
                    </a:p>
                  </a:txBody>
                  <a:tcPr marL="68580" marR="68580" marT="0" marB="0"/>
                </a:tc>
                <a:tc>
                  <a:txBody>
                    <a:bodyPr/>
                    <a:lstStyle/>
                    <a:p>
                      <a:pPr>
                        <a:lnSpc>
                          <a:spcPct val="107000"/>
                        </a:lnSpc>
                        <a:spcAft>
                          <a:spcPts val="0"/>
                        </a:spcAft>
                      </a:pPr>
                      <a:endParaRPr lang="en-GB" sz="2000" dirty="0">
                        <a:effectLst/>
                      </a:endParaRPr>
                    </a:p>
                  </a:txBody>
                  <a:tcPr marL="68580" marR="68580" marT="0" marB="0"/>
                </a:tc>
                <a:tc>
                  <a:txBody>
                    <a:bodyPr/>
                    <a:lstStyle/>
                    <a:p>
                      <a:pPr marL="342900" indent="-342900">
                        <a:lnSpc>
                          <a:spcPct val="107000"/>
                        </a:lnSpc>
                        <a:spcAft>
                          <a:spcPts val="0"/>
                        </a:spcAft>
                        <a:buFontTx/>
                        <a:buChar char="-"/>
                      </a:pPr>
                      <a:r>
                        <a:rPr lang="en-GB" sz="2000" dirty="0">
                          <a:solidFill>
                            <a:schemeClr val="tx1"/>
                          </a:solidFill>
                          <a:effectLst/>
                        </a:rPr>
                        <a:t>Available to everyone</a:t>
                      </a:r>
                    </a:p>
                    <a:p>
                      <a:pPr marL="342900" indent="-342900">
                        <a:lnSpc>
                          <a:spcPct val="107000"/>
                        </a:lnSpc>
                        <a:spcAft>
                          <a:spcPts val="0"/>
                        </a:spcAft>
                        <a:buFontTx/>
                        <a:buChar char="-"/>
                      </a:pPr>
                      <a:r>
                        <a:rPr lang="en-GB" sz="2000" dirty="0">
                          <a:solidFill>
                            <a:schemeClr val="tx1"/>
                          </a:solidFill>
                          <a:effectLst/>
                        </a:rPr>
                        <a:t>Easier to publish updates and maintain version control</a:t>
                      </a:r>
                    </a:p>
                    <a:p>
                      <a:pPr marL="342900" indent="-342900">
                        <a:lnSpc>
                          <a:spcPct val="107000"/>
                        </a:lnSpc>
                        <a:spcAft>
                          <a:spcPts val="0"/>
                        </a:spcAft>
                        <a:buFontTx/>
                        <a:buChar char="-"/>
                      </a:pPr>
                      <a:r>
                        <a:rPr lang="en-GB" sz="2000" dirty="0">
                          <a:effectLst/>
                        </a:rPr>
                        <a:t>Needs more thorough testing, supporting files and metadata</a:t>
                      </a:r>
                    </a:p>
                    <a:p>
                      <a:pPr marL="342900" indent="-342900">
                        <a:lnSpc>
                          <a:spcPct val="107000"/>
                        </a:lnSpc>
                        <a:spcAft>
                          <a:spcPts val="0"/>
                        </a:spcAft>
                        <a:buFontTx/>
                        <a:buChar char="-"/>
                      </a:pPr>
                      <a:r>
                        <a:rPr lang="en-GB" sz="2000" dirty="0">
                          <a:effectLst/>
                        </a:rPr>
                        <a:t>Won’t work for other people anyway if the plugin has dependencies on your other systems</a:t>
                      </a:r>
                    </a:p>
                  </a:txBody>
                  <a:tcPr marL="68580" marR="68580" marT="0" marB="0"/>
                </a:tc>
                <a:extLst>
                  <a:ext uri="{0D108BD9-81ED-4DB2-BD59-A6C34878D82A}">
                    <a16:rowId xmlns:a16="http://schemas.microsoft.com/office/drawing/2014/main" val="1750378584"/>
                  </a:ext>
                </a:extLst>
              </a:tr>
            </a:tbl>
          </a:graphicData>
        </a:graphic>
      </p:graphicFrame>
      <p:grpSp>
        <p:nvGrpSpPr>
          <p:cNvPr id="13" name="Group 12">
            <a:extLst>
              <a:ext uri="{FF2B5EF4-FFF2-40B4-BE49-F238E27FC236}">
                <a16:creationId xmlns:a16="http://schemas.microsoft.com/office/drawing/2014/main" id="{07D4AAB7-5D37-4A99-9E75-83DF42BCDE5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0"/>
              <a:ext cx="1147481"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3524253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D265A421-4C53-40CA-825F-A1F8B89F8AF1}"/>
              </a:ext>
            </a:extLst>
          </p:cNvPr>
          <p:cNvGraphicFramePr>
            <a:graphicFrameLocks noGrp="1"/>
          </p:cNvGraphicFramePr>
          <p:nvPr>
            <p:ph idx="1"/>
            <p:extLst>
              <p:ext uri="{D42A27DB-BD31-4B8C-83A1-F6EECF244321}">
                <p14:modId xmlns:p14="http://schemas.microsoft.com/office/powerpoint/2010/main" val="4168461260"/>
              </p:ext>
            </p:extLst>
          </p:nvPr>
        </p:nvGraphicFramePr>
        <p:xfrm>
          <a:off x="1095022" y="1386053"/>
          <a:ext cx="10078195" cy="5055870"/>
        </p:xfrm>
        <a:graphic>
          <a:graphicData uri="http://schemas.openxmlformats.org/drawingml/2006/table">
            <a:tbl>
              <a:tblPr firstRow="1" firstCol="1" bandRow="1">
                <a:tableStyleId>{F2DE63D5-997A-4646-A377-4702673A728D}</a:tableStyleId>
              </a:tblPr>
              <a:tblGrid>
                <a:gridCol w="3160889">
                  <a:extLst>
                    <a:ext uri="{9D8B030D-6E8A-4147-A177-3AD203B41FA5}">
                      <a16:colId xmlns:a16="http://schemas.microsoft.com/office/drawing/2014/main" val="2958312330"/>
                    </a:ext>
                  </a:extLst>
                </a:gridCol>
                <a:gridCol w="3917245">
                  <a:extLst>
                    <a:ext uri="{9D8B030D-6E8A-4147-A177-3AD203B41FA5}">
                      <a16:colId xmlns:a16="http://schemas.microsoft.com/office/drawing/2014/main" val="976677253"/>
                    </a:ext>
                  </a:extLst>
                </a:gridCol>
                <a:gridCol w="3000061">
                  <a:extLst>
                    <a:ext uri="{9D8B030D-6E8A-4147-A177-3AD203B41FA5}">
                      <a16:colId xmlns:a16="http://schemas.microsoft.com/office/drawing/2014/main" val="2525673469"/>
                    </a:ext>
                  </a:extLst>
                </a:gridCol>
              </a:tblGrid>
              <a:tr h="494509">
                <a:tc>
                  <a:txBody>
                    <a:bodyPr/>
                    <a:lstStyle/>
                    <a:p>
                      <a:pPr algn="ct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Ask your users to add the plugin to their plugins folder</a:t>
                      </a:r>
                    </a:p>
                  </a:txBody>
                  <a:tcPr marL="68580" marR="68580" marT="0" marB="0"/>
                </a:tc>
                <a:tc>
                  <a:txBody>
                    <a:bodyPr/>
                    <a:lstStyle/>
                    <a:p>
                      <a:pPr algn="ctr">
                        <a:lnSpc>
                          <a:spcPct val="107000"/>
                        </a:lnSpc>
                        <a:spcAft>
                          <a:spcPts val="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Set up and add to your own custom QGIS Repository</a:t>
                      </a:r>
                    </a:p>
                  </a:txBody>
                  <a:tcPr marL="68580" marR="68580" marT="0" marB="0"/>
                </a:tc>
                <a:tc>
                  <a:txBody>
                    <a:bodyPr/>
                    <a:lstStyle/>
                    <a:p>
                      <a:pPr algn="ctr">
                        <a:lnSpc>
                          <a:spcPct val="107000"/>
                        </a:lnSpc>
                        <a:spcAft>
                          <a:spcPts val="0"/>
                        </a:spcAft>
                      </a:pPr>
                      <a:r>
                        <a:rPr lang="en-GB" sz="2400" dirty="0">
                          <a:effectLst/>
                        </a:rPr>
                        <a:t>Publish to the official QGIS Plugins Repository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8187794"/>
                  </a:ext>
                </a:extLst>
              </a:tr>
              <a:tr h="1602527">
                <a:tc>
                  <a:txBody>
                    <a:bodyPr/>
                    <a:lstStyle/>
                    <a:p>
                      <a:pPr marL="342900" indent="-342900">
                        <a:lnSpc>
                          <a:spcPct val="107000"/>
                        </a:lnSpc>
                        <a:spcAft>
                          <a:spcPts val="0"/>
                        </a:spcAft>
                        <a:buFontTx/>
                        <a:buChar char="-"/>
                      </a:pPr>
                      <a:r>
                        <a:rPr lang="en-GB" sz="2000" b="0" dirty="0">
                          <a:solidFill>
                            <a:schemeClr val="bg1">
                              <a:lumMod val="50000"/>
                            </a:schemeClr>
                          </a:solidFill>
                          <a:effectLst/>
                        </a:rPr>
                        <a:t>Dependent on everyone in your organisation to remember to do this admin task</a:t>
                      </a:r>
                    </a:p>
                    <a:p>
                      <a:pPr marL="342900" indent="-342900">
                        <a:lnSpc>
                          <a:spcPct val="107000"/>
                        </a:lnSpc>
                        <a:spcAft>
                          <a:spcPts val="0"/>
                        </a:spcAft>
                        <a:buFontTx/>
                        <a:buChar char="-"/>
                      </a:pPr>
                      <a:r>
                        <a:rPr lang="en-GB" sz="2000" b="0" dirty="0">
                          <a:solidFill>
                            <a:schemeClr val="bg1">
                              <a:lumMod val="50000"/>
                            </a:schemeClr>
                          </a:solidFill>
                          <a:effectLst/>
                        </a:rPr>
                        <a:t>Dependent on everyone to do this again for every update</a:t>
                      </a:r>
                    </a:p>
                    <a:p>
                      <a:pPr marL="342900" indent="-342900">
                        <a:lnSpc>
                          <a:spcPct val="107000"/>
                        </a:lnSpc>
                        <a:spcAft>
                          <a:spcPts val="0"/>
                        </a:spcAft>
                        <a:buFontTx/>
                        <a:buChar char="-"/>
                      </a:pPr>
                      <a:r>
                        <a:rPr lang="en-GB" sz="2000" b="0" dirty="0">
                          <a:solidFill>
                            <a:schemeClr val="bg1">
                              <a:lumMod val="50000"/>
                            </a:schemeClr>
                          </a:solidFill>
                          <a:effectLst/>
                        </a:rPr>
                        <a:t>No ‘official’ version – can end up with version drift if people go in and edit their own version of the code</a:t>
                      </a:r>
                    </a:p>
                  </a:txBody>
                  <a:tcPr marL="68580" marR="68580" marT="0" marB="0"/>
                </a:tc>
                <a:tc>
                  <a:txBody>
                    <a:bodyPr/>
                    <a:lstStyle/>
                    <a:p>
                      <a:pPr marL="342900" indent="-342900">
                        <a:lnSpc>
                          <a:spcPct val="107000"/>
                        </a:lnSpc>
                        <a:spcAft>
                          <a:spcPts val="0"/>
                        </a:spcAft>
                        <a:buFontTx/>
                        <a:buChar char="-"/>
                      </a:pPr>
                      <a:r>
                        <a:rPr lang="en-GB" sz="2000" dirty="0">
                          <a:effectLst/>
                        </a:rPr>
                        <a:t>Easier to publish updates and maintain version control</a:t>
                      </a:r>
                    </a:p>
                    <a:p>
                      <a:pPr marL="342900" indent="-342900">
                        <a:lnSpc>
                          <a:spcPct val="107000"/>
                        </a:lnSpc>
                        <a:spcAft>
                          <a:spcPts val="0"/>
                        </a:spcAft>
                        <a:buFontTx/>
                        <a:buChar char="-"/>
                      </a:pPr>
                      <a:r>
                        <a:rPr lang="en-GB" sz="2000" dirty="0">
                          <a:effectLst/>
                        </a:rPr>
                        <a:t>Easier to ensure that everyone in your organisation is using the most recent version</a:t>
                      </a:r>
                    </a:p>
                    <a:p>
                      <a:pPr marL="342900" indent="-342900">
                        <a:lnSpc>
                          <a:spcPct val="107000"/>
                        </a:lnSpc>
                        <a:spcAft>
                          <a:spcPts val="0"/>
                        </a:spcAft>
                        <a:buFontTx/>
                        <a:buChar char="-"/>
                      </a:pPr>
                      <a:r>
                        <a:rPr lang="en-GB" sz="2000" dirty="0">
                          <a:effectLst/>
                        </a:rPr>
                        <a:t>You do still need to add the repository to the settings of every new user when they start out.</a:t>
                      </a:r>
                    </a:p>
                    <a:p>
                      <a:pPr marL="342900" indent="-342900">
                        <a:lnSpc>
                          <a:spcPct val="107000"/>
                        </a:lnSpc>
                        <a:spcAft>
                          <a:spcPts val="0"/>
                        </a:spcAft>
                        <a:buFontTx/>
                        <a:buChar char="-"/>
                      </a:pPr>
                      <a:endParaRPr lang="en-GB" sz="2000" dirty="0">
                        <a:effectLst/>
                      </a:endParaRPr>
                    </a:p>
                  </a:txBody>
                  <a:tcPr marL="68580" marR="68580" marT="0" marB="0"/>
                </a:tc>
                <a:tc>
                  <a:txBody>
                    <a:bodyPr/>
                    <a:lstStyle/>
                    <a:p>
                      <a:pPr marL="342900" indent="-342900">
                        <a:lnSpc>
                          <a:spcPct val="107000"/>
                        </a:lnSpc>
                        <a:spcAft>
                          <a:spcPts val="0"/>
                        </a:spcAft>
                        <a:buFontTx/>
                        <a:buChar char="-"/>
                      </a:pPr>
                      <a:r>
                        <a:rPr lang="en-GB" sz="2000" dirty="0">
                          <a:solidFill>
                            <a:schemeClr val="bg1">
                              <a:lumMod val="50000"/>
                            </a:schemeClr>
                          </a:solidFill>
                          <a:effectLst/>
                        </a:rPr>
                        <a:t>Available to everyone</a:t>
                      </a:r>
                    </a:p>
                    <a:p>
                      <a:pPr marL="342900" indent="-342900">
                        <a:lnSpc>
                          <a:spcPct val="107000"/>
                        </a:lnSpc>
                        <a:spcAft>
                          <a:spcPts val="0"/>
                        </a:spcAft>
                        <a:buFontTx/>
                        <a:buChar char="-"/>
                      </a:pPr>
                      <a:r>
                        <a:rPr lang="en-GB" sz="2000" dirty="0">
                          <a:solidFill>
                            <a:schemeClr val="bg1">
                              <a:lumMod val="50000"/>
                            </a:schemeClr>
                          </a:solidFill>
                          <a:effectLst/>
                        </a:rPr>
                        <a:t>Easier to publish updates and maintain version control</a:t>
                      </a:r>
                    </a:p>
                    <a:p>
                      <a:pPr marL="342900" indent="-342900">
                        <a:lnSpc>
                          <a:spcPct val="107000"/>
                        </a:lnSpc>
                        <a:spcAft>
                          <a:spcPts val="0"/>
                        </a:spcAft>
                        <a:buFontTx/>
                        <a:buChar char="-"/>
                      </a:pPr>
                      <a:r>
                        <a:rPr lang="en-GB" sz="2000" dirty="0">
                          <a:solidFill>
                            <a:schemeClr val="bg1">
                              <a:lumMod val="50000"/>
                            </a:schemeClr>
                          </a:solidFill>
                          <a:effectLst/>
                        </a:rPr>
                        <a:t>Needs more thorough testing, supporting files and metadata</a:t>
                      </a:r>
                    </a:p>
                    <a:p>
                      <a:pPr marL="342900" indent="-342900">
                        <a:lnSpc>
                          <a:spcPct val="107000"/>
                        </a:lnSpc>
                        <a:spcAft>
                          <a:spcPts val="0"/>
                        </a:spcAft>
                        <a:buFontTx/>
                        <a:buChar char="-"/>
                      </a:pPr>
                      <a:r>
                        <a:rPr lang="en-GB" sz="2000" dirty="0">
                          <a:solidFill>
                            <a:schemeClr val="bg1">
                              <a:lumMod val="50000"/>
                            </a:schemeClr>
                          </a:solidFill>
                          <a:effectLst/>
                        </a:rPr>
                        <a:t>Won’t work for other people anyway if the plugin has dependencies on your other systems</a:t>
                      </a:r>
                    </a:p>
                  </a:txBody>
                  <a:tcPr marL="68580" marR="68580" marT="0" marB="0"/>
                </a:tc>
                <a:extLst>
                  <a:ext uri="{0D108BD9-81ED-4DB2-BD59-A6C34878D82A}">
                    <a16:rowId xmlns:a16="http://schemas.microsoft.com/office/drawing/2014/main" val="1750378584"/>
                  </a:ext>
                </a:extLst>
              </a:tr>
            </a:tbl>
          </a:graphicData>
        </a:graphic>
      </p:graphicFrame>
      <p:grpSp>
        <p:nvGrpSpPr>
          <p:cNvPr id="13" name="Group 12">
            <a:extLst>
              <a:ext uri="{FF2B5EF4-FFF2-40B4-BE49-F238E27FC236}">
                <a16:creationId xmlns:a16="http://schemas.microsoft.com/office/drawing/2014/main" id="{07D4AAB7-5D37-4A99-9E75-83DF42BCDE5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0"/>
              <a:ext cx="1147481"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2437452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07D4AAB7-5D37-4A99-9E75-83DF42BCDE53}"/>
              </a:ext>
            </a:extLst>
          </p:cNvPr>
          <p:cNvGrpSpPr/>
          <p:nvPr/>
        </p:nvGrpSpPr>
        <p:grpSpPr>
          <a:xfrm>
            <a:off x="-7263" y="-7215"/>
            <a:ext cx="12199262" cy="555497"/>
            <a:chOff x="-7263" y="-11289"/>
            <a:chExt cx="12199262" cy="555497"/>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11289"/>
              <a:ext cx="1147481"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
        <p:nvSpPr>
          <p:cNvPr id="4" name="Content Placeholder 3">
            <a:extLst>
              <a:ext uri="{FF2B5EF4-FFF2-40B4-BE49-F238E27FC236}">
                <a16:creationId xmlns:a16="http://schemas.microsoft.com/office/drawing/2014/main" id="{1D0D76F5-00AE-44C7-81B2-3805A0AF55D1}"/>
              </a:ext>
            </a:extLst>
          </p:cNvPr>
          <p:cNvSpPr>
            <a:spLocks noGrp="1"/>
          </p:cNvSpPr>
          <p:nvPr>
            <p:ph idx="1"/>
          </p:nvPr>
        </p:nvSpPr>
        <p:spPr>
          <a:xfrm>
            <a:off x="838200" y="993422"/>
            <a:ext cx="10515600" cy="5183541"/>
          </a:xfrm>
        </p:spPr>
        <p:txBody>
          <a:bodyPr>
            <a:normAutofit lnSpcReduction="10000"/>
          </a:bodyPr>
          <a:lstStyle/>
          <a:p>
            <a:pPr marL="0" indent="0">
              <a:buNone/>
            </a:pPr>
            <a:r>
              <a:rPr lang="en-GB" dirty="0">
                <a:solidFill>
                  <a:schemeClr val="accent3"/>
                </a:solidFill>
              </a:rPr>
              <a:t>Add the repository location path to each user’s Plugins Settings</a:t>
            </a:r>
          </a:p>
          <a:p>
            <a:pPr marL="0" indent="0">
              <a:buNone/>
            </a:pPr>
            <a:r>
              <a:rPr lang="en-GB" dirty="0"/>
              <a:t>Plugins Manager &gt; Settings &gt; Plugin Repositories &gt; Add</a:t>
            </a:r>
          </a:p>
          <a:p>
            <a:pPr marL="0" indent="0">
              <a:buNone/>
            </a:pPr>
            <a:endParaRPr lang="en-GB" sz="1000" dirty="0">
              <a:solidFill>
                <a:schemeClr val="accent3"/>
              </a:solidFill>
            </a:endParaRPr>
          </a:p>
          <a:p>
            <a:pPr marL="0" indent="0">
              <a:buNone/>
            </a:pPr>
            <a:r>
              <a:rPr lang="en-GB" dirty="0">
                <a:solidFill>
                  <a:schemeClr val="accent3"/>
                </a:solidFill>
              </a:rPr>
              <a:t>Repository folder must contain</a:t>
            </a:r>
          </a:p>
          <a:p>
            <a:pPr marL="0" indent="0">
              <a:buNone/>
            </a:pPr>
            <a:r>
              <a:rPr lang="en-GB" dirty="0"/>
              <a:t>1. Zipped folder for each plugin, containing the metadata.txt file created by Plugin Builder. Number each new version!</a:t>
            </a:r>
          </a:p>
          <a:p>
            <a:pPr marL="0" indent="0">
              <a:buNone/>
            </a:pPr>
            <a:endParaRPr lang="en-GB" sz="800" dirty="0"/>
          </a:p>
          <a:p>
            <a:pPr marL="0" indent="0">
              <a:buNone/>
            </a:pPr>
            <a:r>
              <a:rPr lang="en-GB" dirty="0"/>
              <a:t>2. Plugins.xml, with a section for each plugin in the repository. Ensure the latest version number is listed for each plugin.</a:t>
            </a:r>
          </a:p>
          <a:p>
            <a:pPr marL="0" indent="0">
              <a:buNone/>
            </a:pPr>
            <a:r>
              <a:rPr lang="en-GB" dirty="0"/>
              <a:t>(can edit an XML in something like Notepad ++ or your IDE)</a:t>
            </a:r>
          </a:p>
          <a:p>
            <a:pPr marL="0" indent="0">
              <a:buNone/>
            </a:pPr>
            <a:endParaRPr lang="en-GB" sz="1100" dirty="0"/>
          </a:p>
          <a:p>
            <a:pPr marL="0" indent="0">
              <a:buNone/>
            </a:pPr>
            <a:r>
              <a:rPr lang="en-GB" dirty="0">
                <a:solidFill>
                  <a:schemeClr val="accent3"/>
                </a:solidFill>
              </a:rPr>
              <a:t>Consider using the ‘Check for updates on start-up’ option in the Plugins Settings</a:t>
            </a:r>
          </a:p>
        </p:txBody>
      </p:sp>
    </p:spTree>
    <p:extLst>
      <p:ext uri="{BB962C8B-B14F-4D97-AF65-F5344CB8AC3E}">
        <p14:creationId xmlns:p14="http://schemas.microsoft.com/office/powerpoint/2010/main" val="13446644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48267"/>
            <a:ext cx="10515600" cy="5228696"/>
          </a:xfrm>
        </p:spPr>
        <p:txBody>
          <a:bodyPr/>
          <a:lstStyle/>
          <a:p>
            <a:pPr marL="514350" indent="-514350">
              <a:buFont typeface="+mj-lt"/>
              <a:buAutoNum type="arabicPeriod"/>
            </a:pPr>
            <a:r>
              <a:rPr lang="en-GB" dirty="0"/>
              <a:t>Create the </a:t>
            </a:r>
            <a:r>
              <a:rPr lang="en-GB" dirty="0" err="1"/>
              <a:t>placenames</a:t>
            </a:r>
            <a:r>
              <a:rPr lang="en-GB" dirty="0"/>
              <a:t> database</a:t>
            </a:r>
          </a:p>
          <a:p>
            <a:pPr marL="457200" lvl="1" indent="0">
              <a:buNone/>
            </a:pPr>
            <a:r>
              <a:rPr lang="en-GB" dirty="0"/>
              <a:t>Via SQL Server Management Studio:</a:t>
            </a:r>
          </a:p>
          <a:p>
            <a:pPr lvl="1">
              <a:buFontTx/>
              <a:buChar char="-"/>
            </a:pPr>
            <a:r>
              <a:rPr lang="en-GB" dirty="0"/>
              <a:t>Create a new Database</a:t>
            </a:r>
          </a:p>
          <a:p>
            <a:pPr lvl="2">
              <a:buFontTx/>
              <a:buChar char="-"/>
            </a:pPr>
            <a:r>
              <a:rPr lang="en-GB" dirty="0"/>
              <a:t>General tab: name, owner</a:t>
            </a:r>
          </a:p>
          <a:p>
            <a:pPr lvl="2">
              <a:buFontTx/>
              <a:buChar char="-"/>
            </a:pPr>
            <a:r>
              <a:rPr lang="en-GB" dirty="0"/>
              <a:t>Options tab: accept all defaults</a:t>
            </a:r>
          </a:p>
          <a:p>
            <a:pPr marL="514350" indent="-514350">
              <a:buFont typeface="+mj-lt"/>
              <a:buAutoNum type="arabicPeriod"/>
            </a:pPr>
            <a:r>
              <a:rPr lang="en-GB" dirty="0"/>
              <a:t>Download the OS Open Names </a:t>
            </a:r>
            <a:r>
              <a:rPr lang="en-GB" dirty="0" err="1"/>
              <a:t>csvs</a:t>
            </a:r>
            <a:r>
              <a:rPr lang="en-GB" dirty="0"/>
              <a:t> and figure out which ones you wish to add to your plugin (there’s one csv for every 10km grid square)</a:t>
            </a:r>
            <a:br>
              <a:rPr lang="en-GB" dirty="0"/>
            </a:br>
            <a:r>
              <a:rPr lang="en-GB" dirty="0">
                <a:hlinkClick r:id="rId3"/>
              </a:rPr>
              <a:t>https://osdatahub.os.uk/data/downloads/open/OpenNames</a:t>
            </a:r>
            <a:r>
              <a:rPr lang="en-GB" dirty="0"/>
              <a:t> </a:t>
            </a:r>
          </a:p>
          <a:p>
            <a:pPr marL="514350" indent="-514350">
              <a:buFont typeface="+mj-lt"/>
              <a:buAutoNum type="arabicPeriod"/>
            </a:pPr>
            <a:endParaRPr lang="en-GB" dirty="0"/>
          </a:p>
        </p:txBody>
      </p:sp>
      <p:sp>
        <p:nvSpPr>
          <p:cNvPr id="4" name="TextBox 3">
            <a:extLst>
              <a:ext uri="{FF2B5EF4-FFF2-40B4-BE49-F238E27FC236}">
                <a16:creationId xmlns:a16="http://schemas.microsoft.com/office/drawing/2014/main" id="{B352D05E-0EFF-4909-9B12-2C598DD61C2F}"/>
              </a:ext>
            </a:extLst>
          </p:cNvPr>
          <p:cNvSpPr txBox="1"/>
          <p:nvPr/>
        </p:nvSpPr>
        <p:spPr>
          <a:xfrm>
            <a:off x="1" y="0"/>
            <a:ext cx="12192000" cy="584775"/>
          </a:xfrm>
          <a:prstGeom prst="rect">
            <a:avLst/>
          </a:prstGeom>
          <a:solidFill>
            <a:schemeClr val="accent6"/>
          </a:solidFill>
        </p:spPr>
        <p:txBody>
          <a:bodyPr wrap="square" rtlCol="0">
            <a:spAutoFit/>
          </a:bodyPr>
          <a:lstStyle/>
          <a:p>
            <a:r>
              <a:rPr lang="en-GB" sz="3200" dirty="0">
                <a:solidFill>
                  <a:schemeClr val="bg1"/>
                </a:solidFill>
              </a:rPr>
              <a:t>Steps to make the </a:t>
            </a:r>
            <a:r>
              <a:rPr lang="en-GB" sz="3200" dirty="0" err="1">
                <a:solidFill>
                  <a:schemeClr val="bg1"/>
                </a:solidFill>
              </a:rPr>
              <a:t>Placefinder</a:t>
            </a:r>
            <a:r>
              <a:rPr lang="en-GB" sz="3200" dirty="0">
                <a:solidFill>
                  <a:schemeClr val="bg1"/>
                </a:solidFill>
              </a:rPr>
              <a:t> plugin your own </a:t>
            </a:r>
          </a:p>
        </p:txBody>
      </p:sp>
      <p:sp>
        <p:nvSpPr>
          <p:cNvPr id="2" name="TextBox 1">
            <a:extLst>
              <a:ext uri="{FF2B5EF4-FFF2-40B4-BE49-F238E27FC236}">
                <a16:creationId xmlns:a16="http://schemas.microsoft.com/office/drawing/2014/main" id="{1F0A9019-F2B7-44E9-AF04-BE757D5ABD11}"/>
              </a:ext>
            </a:extLst>
          </p:cNvPr>
          <p:cNvSpPr txBox="1"/>
          <p:nvPr/>
        </p:nvSpPr>
        <p:spPr>
          <a:xfrm>
            <a:off x="0" y="5380672"/>
            <a:ext cx="12192000" cy="1477328"/>
          </a:xfrm>
          <a:prstGeom prst="rect">
            <a:avLst/>
          </a:prstGeom>
          <a:solidFill>
            <a:schemeClr val="accent6">
              <a:lumMod val="20000"/>
              <a:lumOff val="80000"/>
            </a:schemeClr>
          </a:solidFill>
        </p:spPr>
        <p:txBody>
          <a:bodyPr wrap="square" rtlCol="0">
            <a:spAutoFit/>
          </a:bodyPr>
          <a:lstStyle/>
          <a:p>
            <a:r>
              <a:rPr lang="en-GB" dirty="0"/>
              <a:t>If your only database tool is MS Access or you have nothing at all, it is actually really quite easy to get started with SQL Server Express. It is free, and using it for </a:t>
            </a:r>
            <a:r>
              <a:rPr lang="en-GB" dirty="0" err="1"/>
              <a:t>Placefinder</a:t>
            </a:r>
            <a:r>
              <a:rPr lang="en-GB" dirty="0"/>
              <a:t> might be the perfect entry into this powerful database tool.</a:t>
            </a:r>
            <a:br>
              <a:rPr lang="en-GB" dirty="0"/>
            </a:br>
            <a:br>
              <a:rPr lang="en-GB" dirty="0"/>
            </a:br>
            <a:r>
              <a:rPr lang="en-GB" dirty="0">
                <a:hlinkClick r:id="rId4"/>
              </a:rPr>
              <a:t>https://www.youtube.com/watch?v=Wr1AViAda3k</a:t>
            </a:r>
            <a:r>
              <a:rPr lang="en-GB" dirty="0"/>
              <a:t> – How to get started with SQL Server Express, including installing Management Studio.</a:t>
            </a:r>
          </a:p>
        </p:txBody>
      </p:sp>
    </p:spTree>
    <p:extLst>
      <p:ext uri="{BB962C8B-B14F-4D97-AF65-F5344CB8AC3E}">
        <p14:creationId xmlns:p14="http://schemas.microsoft.com/office/powerpoint/2010/main" val="11718746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48267"/>
            <a:ext cx="10515600" cy="5228696"/>
          </a:xfrm>
        </p:spPr>
        <p:txBody>
          <a:bodyPr>
            <a:normAutofit/>
          </a:bodyPr>
          <a:lstStyle/>
          <a:p>
            <a:pPr marL="514350" indent="-514350">
              <a:buFont typeface="+mj-lt"/>
              <a:buAutoNum type="arabicPeriod" startAt="3"/>
            </a:pPr>
            <a:r>
              <a:rPr lang="en-GB" dirty="0"/>
              <a:t>Run a SQL query script which does a few things:</a:t>
            </a:r>
          </a:p>
          <a:p>
            <a:pPr lvl="1">
              <a:buFontTx/>
              <a:buChar char="-"/>
            </a:pPr>
            <a:r>
              <a:rPr lang="en-GB" dirty="0"/>
              <a:t>Creates the user login credentials and permissions</a:t>
            </a:r>
          </a:p>
          <a:p>
            <a:pPr lvl="1">
              <a:buFontTx/>
              <a:buChar char="-"/>
            </a:pPr>
            <a:r>
              <a:rPr lang="en-GB" dirty="0"/>
              <a:t>Creates the table schema that will be populated with the OS Open Names content</a:t>
            </a:r>
          </a:p>
          <a:p>
            <a:pPr lvl="1">
              <a:buFontTx/>
              <a:buChar char="-"/>
            </a:pPr>
            <a:r>
              <a:rPr lang="en-GB" dirty="0"/>
              <a:t>Populates the </a:t>
            </a:r>
            <a:r>
              <a:rPr lang="en-GB" dirty="0" err="1"/>
              <a:t>placenames</a:t>
            </a:r>
            <a:r>
              <a:rPr lang="en-GB" dirty="0"/>
              <a:t> database with the contents of the OS Open Names </a:t>
            </a:r>
            <a:r>
              <a:rPr lang="en-GB" dirty="0" err="1"/>
              <a:t>csvs</a:t>
            </a:r>
            <a:r>
              <a:rPr lang="en-GB" dirty="0"/>
              <a:t> by bulk insert</a:t>
            </a:r>
          </a:p>
          <a:p>
            <a:pPr lvl="2">
              <a:buFontTx/>
              <a:buChar char="-"/>
            </a:pPr>
            <a:r>
              <a:rPr lang="en-GB" dirty="0"/>
              <a:t>Don’t forget the make the edits to the script as prompted.</a:t>
            </a:r>
          </a:p>
          <a:p>
            <a:pPr lvl="2">
              <a:buFontTx/>
              <a:buChar char="-"/>
            </a:pPr>
            <a:r>
              <a:rPr lang="en-GB" dirty="0"/>
              <a:t>You’ll have to bulk insert each csv individually but it’s a fairly quick process nonetheless</a:t>
            </a:r>
          </a:p>
        </p:txBody>
      </p:sp>
      <p:sp>
        <p:nvSpPr>
          <p:cNvPr id="4" name="TextBox 3">
            <a:extLst>
              <a:ext uri="{FF2B5EF4-FFF2-40B4-BE49-F238E27FC236}">
                <a16:creationId xmlns:a16="http://schemas.microsoft.com/office/drawing/2014/main" id="{B352D05E-0EFF-4909-9B12-2C598DD61C2F}"/>
              </a:ext>
            </a:extLst>
          </p:cNvPr>
          <p:cNvSpPr txBox="1"/>
          <p:nvPr/>
        </p:nvSpPr>
        <p:spPr>
          <a:xfrm>
            <a:off x="1" y="0"/>
            <a:ext cx="12192000" cy="584775"/>
          </a:xfrm>
          <a:prstGeom prst="rect">
            <a:avLst/>
          </a:prstGeom>
          <a:solidFill>
            <a:schemeClr val="accent6"/>
          </a:solidFill>
        </p:spPr>
        <p:txBody>
          <a:bodyPr wrap="square" rtlCol="0">
            <a:spAutoFit/>
          </a:bodyPr>
          <a:lstStyle/>
          <a:p>
            <a:r>
              <a:rPr lang="en-GB" sz="3200" dirty="0">
                <a:solidFill>
                  <a:schemeClr val="bg1"/>
                </a:solidFill>
              </a:rPr>
              <a:t>Steps to make the </a:t>
            </a:r>
            <a:r>
              <a:rPr lang="en-GB" sz="3200" dirty="0" err="1">
                <a:solidFill>
                  <a:schemeClr val="bg1"/>
                </a:solidFill>
              </a:rPr>
              <a:t>Placefinder</a:t>
            </a:r>
            <a:r>
              <a:rPr lang="en-GB" sz="3200" dirty="0">
                <a:solidFill>
                  <a:schemeClr val="bg1"/>
                </a:solidFill>
              </a:rPr>
              <a:t> plugin your own</a:t>
            </a:r>
          </a:p>
        </p:txBody>
      </p:sp>
    </p:spTree>
    <p:extLst>
      <p:ext uri="{BB962C8B-B14F-4D97-AF65-F5344CB8AC3E}">
        <p14:creationId xmlns:p14="http://schemas.microsoft.com/office/powerpoint/2010/main" val="30187028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48267"/>
            <a:ext cx="10515600" cy="5228696"/>
          </a:xfrm>
        </p:spPr>
        <p:txBody>
          <a:bodyPr>
            <a:normAutofit/>
          </a:bodyPr>
          <a:lstStyle/>
          <a:p>
            <a:pPr marL="514350" indent="-514350">
              <a:buFont typeface="+mj-lt"/>
              <a:buAutoNum type="arabicPeriod" startAt="4"/>
            </a:pPr>
            <a:r>
              <a:rPr lang="en-GB" dirty="0"/>
              <a:t>Create a csv </a:t>
            </a:r>
            <a:r>
              <a:rPr lang="en-GB" u="sng" dirty="0"/>
              <a:t>with the same table structure </a:t>
            </a:r>
            <a:r>
              <a:rPr lang="en-GB" dirty="0"/>
              <a:t>containing your local names.</a:t>
            </a:r>
          </a:p>
          <a:p>
            <a:pPr lvl="1">
              <a:buFontTx/>
              <a:buChar char="-"/>
            </a:pPr>
            <a:r>
              <a:rPr lang="en-GB" dirty="0"/>
              <a:t>Required attributes (the others can be left blank): </a:t>
            </a:r>
          </a:p>
          <a:p>
            <a:pPr lvl="2">
              <a:buFontTx/>
              <a:buChar char="-"/>
            </a:pPr>
            <a:r>
              <a:rPr lang="en-GB" dirty="0"/>
              <a:t>A unique key [col A], </a:t>
            </a:r>
          </a:p>
          <a:p>
            <a:pPr lvl="2">
              <a:buFontTx/>
              <a:buChar char="-"/>
            </a:pPr>
            <a:r>
              <a:rPr lang="en-GB" dirty="0"/>
              <a:t>Place name [col C], </a:t>
            </a:r>
          </a:p>
          <a:p>
            <a:pPr lvl="2">
              <a:buFontTx/>
              <a:buChar char="-"/>
            </a:pPr>
            <a:r>
              <a:rPr lang="en-GB" dirty="0"/>
              <a:t>minimum bounding rectangle </a:t>
            </a:r>
            <a:r>
              <a:rPr lang="en-GB" dirty="0" err="1"/>
              <a:t>Xmin</a:t>
            </a:r>
            <a:r>
              <a:rPr lang="en-GB" dirty="0"/>
              <a:t>, </a:t>
            </a:r>
            <a:r>
              <a:rPr lang="en-GB" dirty="0" err="1"/>
              <a:t>Ymin</a:t>
            </a:r>
            <a:r>
              <a:rPr lang="en-GB" dirty="0"/>
              <a:t>, </a:t>
            </a:r>
            <a:r>
              <a:rPr lang="en-GB" dirty="0" err="1"/>
              <a:t>Xmax</a:t>
            </a:r>
            <a:r>
              <a:rPr lang="en-GB" dirty="0"/>
              <a:t>, </a:t>
            </a:r>
            <a:r>
              <a:rPr lang="en-GB" dirty="0" err="1"/>
              <a:t>Ymax</a:t>
            </a:r>
            <a:r>
              <a:rPr lang="en-GB" dirty="0"/>
              <a:t> coordinates [col M-P] </a:t>
            </a:r>
          </a:p>
          <a:p>
            <a:pPr lvl="2">
              <a:buFontTx/>
              <a:buChar char="-"/>
            </a:pPr>
            <a:r>
              <a:rPr lang="en-GB" dirty="0"/>
              <a:t>(and/or) centroid coordinates X,Y [col I-J], </a:t>
            </a:r>
          </a:p>
          <a:p>
            <a:pPr lvl="3">
              <a:buFontTx/>
              <a:buChar char="-"/>
            </a:pPr>
            <a:r>
              <a:rPr lang="en-GB" dirty="0"/>
              <a:t>In OS Open Names, postcodes have only centroid coordinates, not full bounding box geometry. The plugin therefore uses the bounding box geometry if it exists, and if not, then it uses the centroid coordinates. If you have some very small features that you wish to add to your </a:t>
            </a:r>
            <a:r>
              <a:rPr lang="en-GB" dirty="0" err="1"/>
              <a:t>placenames</a:t>
            </a:r>
            <a:r>
              <a:rPr lang="en-GB" dirty="0"/>
              <a:t> database, you may wish to represent them with the central coordinates instead of a bounding box. Up to you.</a:t>
            </a:r>
          </a:p>
          <a:p>
            <a:pPr lvl="2">
              <a:buFontTx/>
              <a:buChar char="-"/>
            </a:pPr>
            <a:r>
              <a:rPr lang="en-GB" dirty="0"/>
              <a:t>the type of location (e.g. ‘Local Wildlife Site’, ‘SSSI’, ‘Ancient Woodland’, ‘River Catchment’ etc.) [col H]</a:t>
            </a:r>
          </a:p>
          <a:p>
            <a:pPr marL="514350" indent="-514350">
              <a:buFont typeface="+mj-lt"/>
              <a:buAutoNum type="arabicPeriod" startAt="4"/>
            </a:pPr>
            <a:r>
              <a:rPr lang="en-GB" dirty="0"/>
              <a:t>Bulk insert this csv in the same way as the OS Open Names </a:t>
            </a:r>
            <a:r>
              <a:rPr lang="en-GB" dirty="0" err="1"/>
              <a:t>csvs</a:t>
            </a:r>
            <a:r>
              <a:rPr lang="en-GB" dirty="0"/>
              <a:t>.</a:t>
            </a:r>
          </a:p>
        </p:txBody>
      </p:sp>
      <p:sp>
        <p:nvSpPr>
          <p:cNvPr id="4" name="TextBox 3">
            <a:extLst>
              <a:ext uri="{FF2B5EF4-FFF2-40B4-BE49-F238E27FC236}">
                <a16:creationId xmlns:a16="http://schemas.microsoft.com/office/drawing/2014/main" id="{B352D05E-0EFF-4909-9B12-2C598DD61C2F}"/>
              </a:ext>
            </a:extLst>
          </p:cNvPr>
          <p:cNvSpPr txBox="1"/>
          <p:nvPr/>
        </p:nvSpPr>
        <p:spPr>
          <a:xfrm>
            <a:off x="1" y="0"/>
            <a:ext cx="12192000" cy="584775"/>
          </a:xfrm>
          <a:prstGeom prst="rect">
            <a:avLst/>
          </a:prstGeom>
          <a:solidFill>
            <a:schemeClr val="accent6"/>
          </a:solidFill>
        </p:spPr>
        <p:txBody>
          <a:bodyPr wrap="square" rtlCol="0">
            <a:spAutoFit/>
          </a:bodyPr>
          <a:lstStyle/>
          <a:p>
            <a:r>
              <a:rPr lang="en-GB" sz="3200" dirty="0">
                <a:solidFill>
                  <a:schemeClr val="bg1"/>
                </a:solidFill>
              </a:rPr>
              <a:t>Steps to make the </a:t>
            </a:r>
            <a:r>
              <a:rPr lang="en-GB" sz="3200" dirty="0" err="1">
                <a:solidFill>
                  <a:schemeClr val="bg1"/>
                </a:solidFill>
              </a:rPr>
              <a:t>Placefinder</a:t>
            </a:r>
            <a:r>
              <a:rPr lang="en-GB" sz="3200" dirty="0">
                <a:solidFill>
                  <a:schemeClr val="bg1"/>
                </a:solidFill>
              </a:rPr>
              <a:t> plugin your own</a:t>
            </a:r>
          </a:p>
        </p:txBody>
      </p:sp>
    </p:spTree>
    <p:extLst>
      <p:ext uri="{BB962C8B-B14F-4D97-AF65-F5344CB8AC3E}">
        <p14:creationId xmlns:p14="http://schemas.microsoft.com/office/powerpoint/2010/main" val="15516265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48267"/>
            <a:ext cx="10515600" cy="5228696"/>
          </a:xfrm>
        </p:spPr>
        <p:txBody>
          <a:bodyPr>
            <a:normAutofit/>
          </a:bodyPr>
          <a:lstStyle/>
          <a:p>
            <a:pPr marL="514350" indent="-514350">
              <a:buFont typeface="+mj-lt"/>
              <a:buAutoNum type="arabicPeriod" startAt="4"/>
            </a:pPr>
            <a:r>
              <a:rPr lang="en-GB" dirty="0"/>
              <a:t>Install the </a:t>
            </a:r>
            <a:r>
              <a:rPr lang="en-GB" dirty="0" err="1"/>
              <a:t>placefinder</a:t>
            </a:r>
            <a:r>
              <a:rPr lang="en-GB" dirty="0"/>
              <a:t> plugin from the zip file provided (Plugins Manager &gt; Install from Zip)</a:t>
            </a:r>
          </a:p>
          <a:p>
            <a:pPr marL="514350" indent="-514350">
              <a:buFont typeface="+mj-lt"/>
              <a:buAutoNum type="arabicPeriod" startAt="4"/>
            </a:pPr>
            <a:r>
              <a:rPr lang="en-GB" dirty="0"/>
              <a:t>Open the Python code for the </a:t>
            </a:r>
            <a:r>
              <a:rPr lang="en-GB" dirty="0" err="1"/>
              <a:t>placefinder</a:t>
            </a:r>
            <a:r>
              <a:rPr lang="en-GB" dirty="0"/>
              <a:t> plugin in your IDE (placefinder.py) and make a few minimal edits</a:t>
            </a:r>
          </a:p>
          <a:p>
            <a:pPr lvl="1">
              <a:buFontTx/>
              <a:buChar char="-"/>
            </a:pPr>
            <a:r>
              <a:rPr lang="en-GB" dirty="0"/>
              <a:t>[line 170]: set the </a:t>
            </a:r>
            <a:r>
              <a:rPr lang="en-GB" dirty="0" err="1"/>
              <a:t>servername</a:t>
            </a:r>
            <a:r>
              <a:rPr lang="en-GB" dirty="0"/>
              <a:t> variable to your own server name</a:t>
            </a:r>
          </a:p>
          <a:p>
            <a:pPr lvl="1">
              <a:buFontTx/>
              <a:buChar char="-"/>
            </a:pPr>
            <a:r>
              <a:rPr lang="en-GB" dirty="0"/>
              <a:t>[line 172]: set the password to match the stronger password that you replaced ‘Pa$$word123’ with.</a:t>
            </a:r>
          </a:p>
          <a:p>
            <a:pPr lvl="2">
              <a:buFontTx/>
              <a:buChar char="-"/>
            </a:pPr>
            <a:r>
              <a:rPr lang="en-GB" dirty="0"/>
              <a:t>These edits are simple enough that you could do them in a simpler code editor like Notepad++ instead of having to set up a fully fledged IDE that recognises QGIS Python.</a:t>
            </a:r>
          </a:p>
          <a:p>
            <a:pPr lvl="2">
              <a:buFontTx/>
              <a:buChar char="-"/>
            </a:pPr>
            <a:r>
              <a:rPr lang="en-GB" dirty="0"/>
              <a:t>If you do use Notepad++, before opening the plugin code, go into the settings and under Preferences &gt; Language, make sure the ‘Replace by space’ box is </a:t>
            </a:r>
            <a:r>
              <a:rPr lang="en-GB" i="1" dirty="0"/>
              <a:t>unticked</a:t>
            </a:r>
            <a:r>
              <a:rPr lang="en-GB" dirty="0"/>
              <a:t>. (Python is very picky about indentation and will throw errors if an indent is replaced by four spaces).</a:t>
            </a:r>
          </a:p>
          <a:p>
            <a:pPr marL="514350" indent="-514350">
              <a:buFont typeface="+mj-lt"/>
              <a:buAutoNum type="arabicPeriod" startAt="5"/>
            </a:pPr>
            <a:r>
              <a:rPr lang="en-GB" dirty="0"/>
              <a:t>Test!</a:t>
            </a:r>
          </a:p>
        </p:txBody>
      </p:sp>
      <p:sp>
        <p:nvSpPr>
          <p:cNvPr id="4" name="TextBox 3">
            <a:extLst>
              <a:ext uri="{FF2B5EF4-FFF2-40B4-BE49-F238E27FC236}">
                <a16:creationId xmlns:a16="http://schemas.microsoft.com/office/drawing/2014/main" id="{B352D05E-0EFF-4909-9B12-2C598DD61C2F}"/>
              </a:ext>
            </a:extLst>
          </p:cNvPr>
          <p:cNvSpPr txBox="1"/>
          <p:nvPr/>
        </p:nvSpPr>
        <p:spPr>
          <a:xfrm>
            <a:off x="1" y="0"/>
            <a:ext cx="12192000" cy="584775"/>
          </a:xfrm>
          <a:prstGeom prst="rect">
            <a:avLst/>
          </a:prstGeom>
          <a:solidFill>
            <a:schemeClr val="accent6"/>
          </a:solidFill>
        </p:spPr>
        <p:txBody>
          <a:bodyPr wrap="square" rtlCol="0">
            <a:spAutoFit/>
          </a:bodyPr>
          <a:lstStyle/>
          <a:p>
            <a:r>
              <a:rPr lang="en-GB" sz="3200" dirty="0">
                <a:solidFill>
                  <a:schemeClr val="bg1"/>
                </a:solidFill>
              </a:rPr>
              <a:t>Steps to make the </a:t>
            </a:r>
            <a:r>
              <a:rPr lang="en-GB" sz="3200" dirty="0" err="1">
                <a:solidFill>
                  <a:schemeClr val="bg1"/>
                </a:solidFill>
              </a:rPr>
              <a:t>Placefinder</a:t>
            </a:r>
            <a:r>
              <a:rPr lang="en-GB" sz="3200" dirty="0">
                <a:solidFill>
                  <a:schemeClr val="bg1"/>
                </a:solidFill>
              </a:rPr>
              <a:t> plugin your own</a:t>
            </a:r>
          </a:p>
        </p:txBody>
      </p:sp>
    </p:spTree>
    <p:extLst>
      <p:ext uri="{BB962C8B-B14F-4D97-AF65-F5344CB8AC3E}">
        <p14:creationId xmlns:p14="http://schemas.microsoft.com/office/powerpoint/2010/main" val="1854646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5DC76-C819-4EF5-94E3-B7B1307A76B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0EDD474-838C-422C-B7F8-65B2A247AEBF}"/>
              </a:ext>
            </a:extLst>
          </p:cNvPr>
          <p:cNvSpPr>
            <a:spLocks noGrp="1"/>
          </p:cNvSpPr>
          <p:nvPr>
            <p:ph idx="1"/>
          </p:nvPr>
        </p:nvSpPr>
        <p:spPr/>
        <p:txBody>
          <a:bodyPr/>
          <a:lstStyle/>
          <a:p>
            <a:endParaRPr lang="en-GB"/>
          </a:p>
        </p:txBody>
      </p:sp>
      <p:sp useBgFill="1">
        <p:nvSpPr>
          <p:cNvPr id="4" name="Rectangle 3">
            <a:extLst>
              <a:ext uri="{FF2B5EF4-FFF2-40B4-BE49-F238E27FC236}">
                <a16:creationId xmlns:a16="http://schemas.microsoft.com/office/drawing/2014/main" id="{7D2FA52F-C262-4033-BB12-A080434DE68A}"/>
              </a:ext>
            </a:extLst>
          </p:cNvPr>
          <p:cNvSpPr/>
          <p:nvPr/>
        </p:nvSpPr>
        <p:spPr>
          <a:xfrm>
            <a:off x="170822" y="170822"/>
            <a:ext cx="11857056" cy="6501284"/>
          </a:xfrm>
          <a:prstGeom prst="rect">
            <a:avLst/>
          </a:prstGeom>
          <a:ln w="38100">
            <a:solidFill>
              <a:schemeClr val="accent2"/>
            </a:solidFill>
          </a:ln>
          <a:effectLst>
            <a:outerShdw blurRad="190500" dist="38100" dir="2700000" algn="tl" rotWithShape="0">
              <a:schemeClr val="accent6">
                <a:lumMod val="50000"/>
                <a:alpha val="4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726086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48267"/>
            <a:ext cx="10515600" cy="5228696"/>
          </a:xfrm>
        </p:spPr>
        <p:txBody>
          <a:bodyPr/>
          <a:lstStyle/>
          <a:p>
            <a:endParaRPr lang="en-GB" dirty="0"/>
          </a:p>
        </p:txBody>
      </p:sp>
      <p:grpSp>
        <p:nvGrpSpPr>
          <p:cNvPr id="13" name="Group 12">
            <a:extLst>
              <a:ext uri="{FF2B5EF4-FFF2-40B4-BE49-F238E27FC236}">
                <a16:creationId xmlns:a16="http://schemas.microsoft.com/office/drawing/2014/main" id="{07D4AAB7-5D37-4A99-9E75-83DF42BCDE53}"/>
              </a:ext>
            </a:extLst>
          </p:cNvPr>
          <p:cNvGrpSpPr/>
          <p:nvPr/>
        </p:nvGrpSpPr>
        <p:grpSpPr>
          <a:xfrm>
            <a:off x="-7263" y="0"/>
            <a:ext cx="12199262" cy="548282"/>
            <a:chOff x="-7263" y="-4074"/>
            <a:chExt cx="12199262" cy="548282"/>
          </a:xfrm>
        </p:grpSpPr>
        <p:sp>
          <p:nvSpPr>
            <p:cNvPr id="23" name="Rectangle 22">
              <a:extLst>
                <a:ext uri="{FF2B5EF4-FFF2-40B4-BE49-F238E27FC236}">
                  <a16:creationId xmlns:a16="http://schemas.microsoft.com/office/drawing/2014/main" id="{4589BD8C-A71B-424D-85A4-A7EC8551A7BF}"/>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24" name="Rectangle 23">
              <a:extLst>
                <a:ext uri="{FF2B5EF4-FFF2-40B4-BE49-F238E27FC236}">
                  <a16:creationId xmlns:a16="http://schemas.microsoft.com/office/drawing/2014/main" id="{C3442CB4-F9F6-468F-972A-668E2F9703D8}"/>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251EA62D-30C0-46DF-BF8A-F78A4546EE1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57051C59-DDDA-40C3-A32A-B2E645E9428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A7D1579C-44AD-4CEE-BDF1-53866C1330EC}"/>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140E0378-C5CD-4A03-8BD0-F7BAAA8C954F}"/>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87C3620E-362E-42C8-9BA3-167FE07776FA}"/>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9960DA38-2D9B-4A3B-B963-9F1B1481F8F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D10E49E7-DCF9-4F8C-98B3-BAD8C210CD02}"/>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grpSp>
    </p:spTree>
    <p:extLst>
      <p:ext uri="{BB962C8B-B14F-4D97-AF65-F5344CB8AC3E}">
        <p14:creationId xmlns:p14="http://schemas.microsoft.com/office/powerpoint/2010/main" val="1432444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265129"/>
            <a:ext cx="10515600" cy="4911834"/>
          </a:xfrm>
        </p:spPr>
        <p:txBody>
          <a:bodyPr>
            <a:noAutofit/>
          </a:bodyPr>
          <a:lstStyle/>
          <a:p>
            <a:pPr marL="0" indent="0">
              <a:spcBef>
                <a:spcPts val="1800"/>
              </a:spcBef>
              <a:buNone/>
            </a:pPr>
            <a:r>
              <a:rPr lang="en-US" dirty="0"/>
              <a:t>What is the question I’m trying to answer</a:t>
            </a:r>
            <a:r>
              <a:rPr lang="en-GB" dirty="0"/>
              <a:t>?</a:t>
            </a:r>
          </a:p>
          <a:p>
            <a:pPr marL="0" indent="0">
              <a:spcBef>
                <a:spcPts val="1800"/>
              </a:spcBef>
              <a:buNone/>
            </a:pPr>
            <a:r>
              <a:rPr lang="en-US" dirty="0">
                <a:solidFill>
                  <a:schemeClr val="tx2"/>
                </a:solidFill>
              </a:rPr>
              <a:t>W</a:t>
            </a:r>
            <a:r>
              <a:rPr lang="en-GB" dirty="0">
                <a:solidFill>
                  <a:schemeClr val="tx2"/>
                </a:solidFill>
              </a:rPr>
              <a:t>hat is the output that will answer that question, and what does it look like?</a:t>
            </a:r>
          </a:p>
          <a:p>
            <a:pPr marL="0" indent="0">
              <a:spcBef>
                <a:spcPts val="1800"/>
              </a:spcBef>
              <a:buNone/>
            </a:pPr>
            <a:r>
              <a:rPr lang="en-US" dirty="0"/>
              <a:t>W</a:t>
            </a:r>
            <a:r>
              <a:rPr lang="en-GB" dirty="0"/>
              <a:t>hat data will be required to produce that output?</a:t>
            </a:r>
          </a:p>
          <a:p>
            <a:pPr marL="0" indent="0">
              <a:spcBef>
                <a:spcPts val="1800"/>
              </a:spcBef>
              <a:buNone/>
            </a:pPr>
            <a:r>
              <a:rPr lang="en-US" dirty="0">
                <a:solidFill>
                  <a:schemeClr val="tx2"/>
                </a:solidFill>
              </a:rPr>
              <a:t>W</a:t>
            </a:r>
            <a:r>
              <a:rPr lang="en-GB" dirty="0">
                <a:solidFill>
                  <a:schemeClr val="tx2"/>
                </a:solidFill>
              </a:rPr>
              <a:t>here is the data, and how will it be accessed?</a:t>
            </a:r>
          </a:p>
          <a:p>
            <a:pPr marL="0" indent="0">
              <a:spcBef>
                <a:spcPts val="1800"/>
              </a:spcBef>
              <a:buNone/>
            </a:pPr>
            <a:r>
              <a:rPr lang="en-US" dirty="0"/>
              <a:t>D</a:t>
            </a:r>
            <a:r>
              <a:rPr lang="en-GB" dirty="0"/>
              <a:t>o I need to retrieve attributes of that data?</a:t>
            </a:r>
          </a:p>
          <a:p>
            <a:pPr marL="0" indent="0">
              <a:spcBef>
                <a:spcPts val="1800"/>
              </a:spcBef>
              <a:buNone/>
            </a:pPr>
            <a:r>
              <a:rPr lang="en-US" dirty="0">
                <a:solidFill>
                  <a:schemeClr val="tx2"/>
                </a:solidFill>
              </a:rPr>
              <a:t>Are there elements that need to be calculated?</a:t>
            </a:r>
            <a:endParaRPr lang="en-GB" dirty="0">
              <a:solidFill>
                <a:schemeClr val="tx2"/>
              </a:solidFill>
            </a:endParaRPr>
          </a:p>
        </p:txBody>
      </p:sp>
      <p:grpSp>
        <p:nvGrpSpPr>
          <p:cNvPr id="32" name="Group 31">
            <a:extLst>
              <a:ext uri="{FF2B5EF4-FFF2-40B4-BE49-F238E27FC236}">
                <a16:creationId xmlns:a16="http://schemas.microsoft.com/office/drawing/2014/main" id="{6EAB4C24-B51C-4D1B-B8EF-D199F518AF42}"/>
              </a:ext>
            </a:extLst>
          </p:cNvPr>
          <p:cNvGrpSpPr/>
          <p:nvPr/>
        </p:nvGrpSpPr>
        <p:grpSpPr>
          <a:xfrm>
            <a:off x="-7263" y="0"/>
            <a:ext cx="12199262" cy="548282"/>
            <a:chOff x="-7263" y="-4074"/>
            <a:chExt cx="12199262" cy="548282"/>
          </a:xfrm>
        </p:grpSpPr>
        <p:sp>
          <p:nvSpPr>
            <p:cNvPr id="34" name="Rectangle 33">
              <a:extLst>
                <a:ext uri="{FF2B5EF4-FFF2-40B4-BE49-F238E27FC236}">
                  <a16:creationId xmlns:a16="http://schemas.microsoft.com/office/drawing/2014/main" id="{AAF4F8C2-39EA-4D5F-9E61-82DC63F218F1}"/>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35" name="Rectangle 34">
              <a:extLst>
                <a:ext uri="{FF2B5EF4-FFF2-40B4-BE49-F238E27FC236}">
                  <a16:creationId xmlns:a16="http://schemas.microsoft.com/office/drawing/2014/main" id="{A5DA95B4-BEC3-41EE-96D5-13ED5842BAA1}"/>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36" name="Rectangle 35">
              <a:extLst>
                <a:ext uri="{FF2B5EF4-FFF2-40B4-BE49-F238E27FC236}">
                  <a16:creationId xmlns:a16="http://schemas.microsoft.com/office/drawing/2014/main" id="{4871261C-ADF9-4E92-9FF1-3E0DDE970442}"/>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37" name="Rectangle 36">
              <a:extLst>
                <a:ext uri="{FF2B5EF4-FFF2-40B4-BE49-F238E27FC236}">
                  <a16:creationId xmlns:a16="http://schemas.microsoft.com/office/drawing/2014/main" id="{14D46272-DB75-4316-845E-DA604DF22681}"/>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38" name="Rectangle 37">
              <a:extLst>
                <a:ext uri="{FF2B5EF4-FFF2-40B4-BE49-F238E27FC236}">
                  <a16:creationId xmlns:a16="http://schemas.microsoft.com/office/drawing/2014/main" id="{1797862C-969F-4733-BFB3-DE8C2238A044}"/>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39" name="Rectangle 38">
              <a:extLst>
                <a:ext uri="{FF2B5EF4-FFF2-40B4-BE49-F238E27FC236}">
                  <a16:creationId xmlns:a16="http://schemas.microsoft.com/office/drawing/2014/main" id="{3337B4C5-18E8-4E88-BCE4-CB7477DAC4FC}"/>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40" name="Rectangle 39">
              <a:extLst>
                <a:ext uri="{FF2B5EF4-FFF2-40B4-BE49-F238E27FC236}">
                  <a16:creationId xmlns:a16="http://schemas.microsoft.com/office/drawing/2014/main" id="{1B91CF3B-36E8-471E-98D2-976F7C8E5F63}"/>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41" name="Rectangle 40">
              <a:extLst>
                <a:ext uri="{FF2B5EF4-FFF2-40B4-BE49-F238E27FC236}">
                  <a16:creationId xmlns:a16="http://schemas.microsoft.com/office/drawing/2014/main" id="{A5D17AF5-5428-454E-995F-928C9B6DA878}"/>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33" name="Rectangle 32">
              <a:extLst>
                <a:ext uri="{FF2B5EF4-FFF2-40B4-BE49-F238E27FC236}">
                  <a16:creationId xmlns:a16="http://schemas.microsoft.com/office/drawing/2014/main" id="{6AB15B01-C36D-4EB5-B3DB-18684C562A20}"/>
                </a:ext>
              </a:extLst>
            </p:cNvPr>
            <p:cNvSpPr/>
            <p:nvPr/>
          </p:nvSpPr>
          <p:spPr>
            <a:xfrm>
              <a:off x="1533334" y="-4074"/>
              <a:ext cx="905066"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grpSp>
    </p:spTree>
    <p:extLst>
      <p:ext uri="{BB962C8B-B14F-4D97-AF65-F5344CB8AC3E}">
        <p14:creationId xmlns:p14="http://schemas.microsoft.com/office/powerpoint/2010/main" val="1191954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402915"/>
            <a:ext cx="10515600" cy="4774048"/>
          </a:xfrm>
        </p:spPr>
        <p:txBody>
          <a:bodyPr>
            <a:noAutofit/>
          </a:bodyPr>
          <a:lstStyle/>
          <a:p>
            <a:pPr marL="0" indent="0">
              <a:spcBef>
                <a:spcPts val="1800"/>
              </a:spcBef>
              <a:buNone/>
            </a:pPr>
            <a:r>
              <a:rPr lang="en-US" dirty="0"/>
              <a:t>W</a:t>
            </a:r>
            <a:r>
              <a:rPr lang="en-GB" dirty="0"/>
              <a:t>hat user input does it need?</a:t>
            </a:r>
          </a:p>
          <a:p>
            <a:pPr marL="0" indent="0">
              <a:spcBef>
                <a:spcPts val="1800"/>
              </a:spcBef>
              <a:buNone/>
            </a:pPr>
            <a:r>
              <a:rPr lang="en-US" dirty="0">
                <a:solidFill>
                  <a:schemeClr val="tx2"/>
                </a:solidFill>
              </a:rPr>
              <a:t>H</a:t>
            </a:r>
            <a:r>
              <a:rPr lang="en-GB" dirty="0">
                <a:solidFill>
                  <a:schemeClr val="tx2"/>
                </a:solidFill>
              </a:rPr>
              <a:t>ow will that input be captured? Map click, dialogue box, both?</a:t>
            </a:r>
          </a:p>
          <a:p>
            <a:pPr marL="0" indent="0">
              <a:spcBef>
                <a:spcPts val="1800"/>
              </a:spcBef>
              <a:buNone/>
            </a:pPr>
            <a:r>
              <a:rPr lang="en-US" dirty="0"/>
              <a:t>W</a:t>
            </a:r>
            <a:r>
              <a:rPr lang="en-GB" dirty="0"/>
              <a:t>hat are the steps that I would take if I were doing the job manually?</a:t>
            </a:r>
          </a:p>
          <a:p>
            <a:pPr marL="0" indent="0">
              <a:spcBef>
                <a:spcPts val="1800"/>
              </a:spcBef>
              <a:buNone/>
            </a:pPr>
            <a:r>
              <a:rPr lang="en-GB" dirty="0">
                <a:solidFill>
                  <a:schemeClr val="tx2"/>
                </a:solidFill>
              </a:rPr>
              <a:t>Are there any existing plugins that do something similar to what I need, or have steps or elements in common with what I need?</a:t>
            </a:r>
          </a:p>
          <a:p>
            <a:endParaRPr lang="en-US" dirty="0"/>
          </a:p>
        </p:txBody>
      </p:sp>
      <p:grpSp>
        <p:nvGrpSpPr>
          <p:cNvPr id="32" name="Group 31">
            <a:extLst>
              <a:ext uri="{FF2B5EF4-FFF2-40B4-BE49-F238E27FC236}">
                <a16:creationId xmlns:a16="http://schemas.microsoft.com/office/drawing/2014/main" id="{EC4B82EB-4003-45A5-AF50-3B5399851737}"/>
              </a:ext>
            </a:extLst>
          </p:cNvPr>
          <p:cNvGrpSpPr/>
          <p:nvPr/>
        </p:nvGrpSpPr>
        <p:grpSpPr>
          <a:xfrm>
            <a:off x="-7263" y="0"/>
            <a:ext cx="12199262" cy="548282"/>
            <a:chOff x="-7263" y="-4074"/>
            <a:chExt cx="12199262" cy="548282"/>
          </a:xfrm>
        </p:grpSpPr>
        <p:sp>
          <p:nvSpPr>
            <p:cNvPr id="33" name="Rectangle 32">
              <a:extLst>
                <a:ext uri="{FF2B5EF4-FFF2-40B4-BE49-F238E27FC236}">
                  <a16:creationId xmlns:a16="http://schemas.microsoft.com/office/drawing/2014/main" id="{FA33D3E0-600B-4179-9076-EA6CBCAE6537}"/>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34" name="Rectangle 33">
              <a:extLst>
                <a:ext uri="{FF2B5EF4-FFF2-40B4-BE49-F238E27FC236}">
                  <a16:creationId xmlns:a16="http://schemas.microsoft.com/office/drawing/2014/main" id="{077AA879-E3F3-4A40-8EEE-6BCBB5E15B0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35" name="Rectangle 34">
              <a:extLst>
                <a:ext uri="{FF2B5EF4-FFF2-40B4-BE49-F238E27FC236}">
                  <a16:creationId xmlns:a16="http://schemas.microsoft.com/office/drawing/2014/main" id="{9A249CDD-9454-496E-92AE-2D1B07813128}"/>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36" name="Rectangle 35">
              <a:extLst>
                <a:ext uri="{FF2B5EF4-FFF2-40B4-BE49-F238E27FC236}">
                  <a16:creationId xmlns:a16="http://schemas.microsoft.com/office/drawing/2014/main" id="{FFD6A020-D4D3-41EB-8660-9BC4BF26D859}"/>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37" name="Rectangle 36">
              <a:extLst>
                <a:ext uri="{FF2B5EF4-FFF2-40B4-BE49-F238E27FC236}">
                  <a16:creationId xmlns:a16="http://schemas.microsoft.com/office/drawing/2014/main" id="{10834B1D-9752-49D0-A8E7-BEDE4E9AE1AE}"/>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38" name="Rectangle 37">
              <a:extLst>
                <a:ext uri="{FF2B5EF4-FFF2-40B4-BE49-F238E27FC236}">
                  <a16:creationId xmlns:a16="http://schemas.microsoft.com/office/drawing/2014/main" id="{A8768552-86C9-4866-9F15-89B13F058C33}"/>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9" name="Rectangle 38">
              <a:extLst>
                <a:ext uri="{FF2B5EF4-FFF2-40B4-BE49-F238E27FC236}">
                  <a16:creationId xmlns:a16="http://schemas.microsoft.com/office/drawing/2014/main" id="{11B4FFBC-E253-467C-A9D4-723A7E4A547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40" name="Rectangle 39">
              <a:extLst>
                <a:ext uri="{FF2B5EF4-FFF2-40B4-BE49-F238E27FC236}">
                  <a16:creationId xmlns:a16="http://schemas.microsoft.com/office/drawing/2014/main" id="{B7D907F6-DD5E-483B-85B7-4459E701DB55}"/>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41" name="Rectangle 40">
              <a:extLst>
                <a:ext uri="{FF2B5EF4-FFF2-40B4-BE49-F238E27FC236}">
                  <a16:creationId xmlns:a16="http://schemas.microsoft.com/office/drawing/2014/main" id="{C979AB13-4473-44D2-B9D9-03482B3AA37A}"/>
                </a:ext>
              </a:extLst>
            </p:cNvPr>
            <p:cNvSpPr/>
            <p:nvPr/>
          </p:nvSpPr>
          <p:spPr>
            <a:xfrm>
              <a:off x="1533334" y="-4074"/>
              <a:ext cx="905066"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grpSp>
    </p:spTree>
    <p:extLst>
      <p:ext uri="{BB962C8B-B14F-4D97-AF65-F5344CB8AC3E}">
        <p14:creationId xmlns:p14="http://schemas.microsoft.com/office/powerpoint/2010/main" val="160280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977030"/>
            <a:ext cx="10515600" cy="5199933"/>
          </a:xfrm>
        </p:spPr>
        <p:txBody>
          <a:bodyPr>
            <a:noAutofit/>
          </a:bodyPr>
          <a:lstStyle/>
          <a:p>
            <a:pPr marL="0" indent="0">
              <a:spcBef>
                <a:spcPts val="1800"/>
              </a:spcBef>
              <a:buNone/>
            </a:pPr>
            <a:r>
              <a:rPr lang="en-GB" sz="3600" dirty="0">
                <a:solidFill>
                  <a:schemeClr val="tx2"/>
                </a:solidFill>
              </a:rPr>
              <a:t>Planning </a:t>
            </a:r>
            <a:r>
              <a:rPr lang="en-GB" sz="3600" dirty="0" err="1">
                <a:solidFill>
                  <a:schemeClr val="tx2"/>
                </a:solidFill>
              </a:rPr>
              <a:t>Placefinder</a:t>
            </a:r>
            <a:endParaRPr lang="en-GB" sz="3600" dirty="0">
              <a:solidFill>
                <a:schemeClr val="tx2"/>
              </a:solidFill>
            </a:endParaRPr>
          </a:p>
          <a:p>
            <a:pPr marL="0" indent="0">
              <a:buNone/>
            </a:pPr>
            <a:endParaRPr lang="en-US" sz="1800" dirty="0"/>
          </a:p>
        </p:txBody>
      </p:sp>
      <p:grpSp>
        <p:nvGrpSpPr>
          <p:cNvPr id="32" name="Group 31">
            <a:extLst>
              <a:ext uri="{FF2B5EF4-FFF2-40B4-BE49-F238E27FC236}">
                <a16:creationId xmlns:a16="http://schemas.microsoft.com/office/drawing/2014/main" id="{EC4B82EB-4003-45A5-AF50-3B5399851737}"/>
              </a:ext>
            </a:extLst>
          </p:cNvPr>
          <p:cNvGrpSpPr/>
          <p:nvPr/>
        </p:nvGrpSpPr>
        <p:grpSpPr>
          <a:xfrm>
            <a:off x="-7263" y="0"/>
            <a:ext cx="12199262" cy="548282"/>
            <a:chOff x="-7263" y="-4074"/>
            <a:chExt cx="12199262" cy="548282"/>
          </a:xfrm>
        </p:grpSpPr>
        <p:sp>
          <p:nvSpPr>
            <p:cNvPr id="33" name="Rectangle 32">
              <a:extLst>
                <a:ext uri="{FF2B5EF4-FFF2-40B4-BE49-F238E27FC236}">
                  <a16:creationId xmlns:a16="http://schemas.microsoft.com/office/drawing/2014/main" id="{FA33D3E0-600B-4179-9076-EA6CBCAE6537}"/>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34" name="Rectangle 33">
              <a:extLst>
                <a:ext uri="{FF2B5EF4-FFF2-40B4-BE49-F238E27FC236}">
                  <a16:creationId xmlns:a16="http://schemas.microsoft.com/office/drawing/2014/main" id="{077AA879-E3F3-4A40-8EEE-6BCBB5E15B07}"/>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35" name="Rectangle 34">
              <a:extLst>
                <a:ext uri="{FF2B5EF4-FFF2-40B4-BE49-F238E27FC236}">
                  <a16:creationId xmlns:a16="http://schemas.microsoft.com/office/drawing/2014/main" id="{9A249CDD-9454-496E-92AE-2D1B07813128}"/>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36" name="Rectangle 35">
              <a:extLst>
                <a:ext uri="{FF2B5EF4-FFF2-40B4-BE49-F238E27FC236}">
                  <a16:creationId xmlns:a16="http://schemas.microsoft.com/office/drawing/2014/main" id="{FFD6A020-D4D3-41EB-8660-9BC4BF26D859}"/>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37" name="Rectangle 36">
              <a:extLst>
                <a:ext uri="{FF2B5EF4-FFF2-40B4-BE49-F238E27FC236}">
                  <a16:creationId xmlns:a16="http://schemas.microsoft.com/office/drawing/2014/main" id="{10834B1D-9752-49D0-A8E7-BEDE4E9AE1AE}"/>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38" name="Rectangle 37">
              <a:extLst>
                <a:ext uri="{FF2B5EF4-FFF2-40B4-BE49-F238E27FC236}">
                  <a16:creationId xmlns:a16="http://schemas.microsoft.com/office/drawing/2014/main" id="{A8768552-86C9-4866-9F15-89B13F058C33}"/>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39" name="Rectangle 38">
              <a:extLst>
                <a:ext uri="{FF2B5EF4-FFF2-40B4-BE49-F238E27FC236}">
                  <a16:creationId xmlns:a16="http://schemas.microsoft.com/office/drawing/2014/main" id="{11B4FFBC-E253-467C-A9D4-723A7E4A5472}"/>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40" name="Rectangle 39">
              <a:extLst>
                <a:ext uri="{FF2B5EF4-FFF2-40B4-BE49-F238E27FC236}">
                  <a16:creationId xmlns:a16="http://schemas.microsoft.com/office/drawing/2014/main" id="{B7D907F6-DD5E-483B-85B7-4459E701DB55}"/>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41" name="Rectangle 40">
              <a:extLst>
                <a:ext uri="{FF2B5EF4-FFF2-40B4-BE49-F238E27FC236}">
                  <a16:creationId xmlns:a16="http://schemas.microsoft.com/office/drawing/2014/main" id="{C979AB13-4473-44D2-B9D9-03482B3AA37A}"/>
                </a:ext>
              </a:extLst>
            </p:cNvPr>
            <p:cNvSpPr/>
            <p:nvPr/>
          </p:nvSpPr>
          <p:spPr>
            <a:xfrm>
              <a:off x="1533334" y="-4074"/>
              <a:ext cx="905066"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grpSp>
      <p:graphicFrame>
        <p:nvGraphicFramePr>
          <p:cNvPr id="2" name="Diagram 1">
            <a:extLst>
              <a:ext uri="{FF2B5EF4-FFF2-40B4-BE49-F238E27FC236}">
                <a16:creationId xmlns:a16="http://schemas.microsoft.com/office/drawing/2014/main" id="{328A81E8-513F-4696-B095-74DA1CD7F758}"/>
              </a:ext>
            </a:extLst>
          </p:cNvPr>
          <p:cNvGraphicFramePr/>
          <p:nvPr>
            <p:extLst>
              <p:ext uri="{D42A27DB-BD31-4B8C-83A1-F6EECF244321}">
                <p14:modId xmlns:p14="http://schemas.microsoft.com/office/powerpoint/2010/main" val="899314730"/>
              </p:ext>
            </p:extLst>
          </p:nvPr>
        </p:nvGraphicFramePr>
        <p:xfrm>
          <a:off x="-664901" y="1796613"/>
          <a:ext cx="11524967" cy="58934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6826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052186"/>
            <a:ext cx="10515600" cy="5124777"/>
          </a:xfrm>
        </p:spPr>
        <p:txBody>
          <a:bodyPr/>
          <a:lstStyle/>
          <a:p>
            <a:pPr marL="0" indent="0">
              <a:buNone/>
            </a:pPr>
            <a:r>
              <a:rPr lang="en-GB" sz="3600" dirty="0">
                <a:solidFill>
                  <a:schemeClr val="tx2"/>
                </a:solidFill>
              </a:rPr>
              <a:t>A few tips</a:t>
            </a:r>
          </a:p>
          <a:p>
            <a:pPr marL="0" indent="0">
              <a:buNone/>
            </a:pPr>
            <a:endParaRPr lang="en-GB" sz="900" dirty="0"/>
          </a:p>
          <a:p>
            <a:pPr marL="0" indent="0">
              <a:buNone/>
            </a:pPr>
            <a:r>
              <a:rPr lang="en-GB" b="1" dirty="0"/>
              <a:t>Proof of Concept-Good-Better-Best </a:t>
            </a:r>
            <a:r>
              <a:rPr lang="en-GB" dirty="0"/>
              <a:t>Approach</a:t>
            </a:r>
          </a:p>
          <a:p>
            <a:pPr marL="0" indent="0">
              <a:buNone/>
            </a:pPr>
            <a:endParaRPr lang="en-GB" dirty="0"/>
          </a:p>
          <a:p>
            <a:pPr marL="0" indent="0">
              <a:buNone/>
            </a:pPr>
            <a:endParaRPr lang="en-GB" dirty="0"/>
          </a:p>
          <a:p>
            <a:pPr marL="0" indent="0">
              <a:buNone/>
            </a:pPr>
            <a:endParaRPr lang="en-GB" dirty="0"/>
          </a:p>
        </p:txBody>
      </p:sp>
      <p:grpSp>
        <p:nvGrpSpPr>
          <p:cNvPr id="13" name="Group 12">
            <a:extLst>
              <a:ext uri="{FF2B5EF4-FFF2-40B4-BE49-F238E27FC236}">
                <a16:creationId xmlns:a16="http://schemas.microsoft.com/office/drawing/2014/main" id="{D76E350F-66AB-430C-9C3F-1B2D522A91D0}"/>
              </a:ext>
            </a:extLst>
          </p:cNvPr>
          <p:cNvGrpSpPr/>
          <p:nvPr/>
        </p:nvGrpSpPr>
        <p:grpSpPr>
          <a:xfrm>
            <a:off x="-7263" y="0"/>
            <a:ext cx="12199262" cy="548282"/>
            <a:chOff x="-7263" y="-4074"/>
            <a:chExt cx="12199262" cy="548282"/>
          </a:xfrm>
        </p:grpSpPr>
        <p:sp>
          <p:nvSpPr>
            <p:cNvPr id="24" name="Rectangle 23">
              <a:extLst>
                <a:ext uri="{FF2B5EF4-FFF2-40B4-BE49-F238E27FC236}">
                  <a16:creationId xmlns:a16="http://schemas.microsoft.com/office/drawing/2014/main" id="{DAE8CA25-38F6-445E-A508-9D6341EEE001}"/>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25" name="Rectangle 24">
              <a:extLst>
                <a:ext uri="{FF2B5EF4-FFF2-40B4-BE49-F238E27FC236}">
                  <a16:creationId xmlns:a16="http://schemas.microsoft.com/office/drawing/2014/main" id="{F14D003E-8D9A-44A0-B3C0-F04951F943A1}"/>
                </a:ext>
              </a:extLst>
            </p:cNvPr>
            <p:cNvSpPr/>
            <p:nvPr/>
          </p:nvSpPr>
          <p:spPr>
            <a:xfrm>
              <a:off x="2459734" y="-4074"/>
              <a:ext cx="1512000"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sp>
          <p:nvSpPr>
            <p:cNvPr id="26" name="Rectangle 25">
              <a:extLst>
                <a:ext uri="{FF2B5EF4-FFF2-40B4-BE49-F238E27FC236}">
                  <a16:creationId xmlns:a16="http://schemas.microsoft.com/office/drawing/2014/main" id="{0A797842-C97D-4F15-939F-305308B7426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27" name="Rectangle 26">
              <a:extLst>
                <a:ext uri="{FF2B5EF4-FFF2-40B4-BE49-F238E27FC236}">
                  <a16:creationId xmlns:a16="http://schemas.microsoft.com/office/drawing/2014/main" id="{4D44E475-C69A-43EF-A796-E2ED8C3BE568}"/>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28" name="Rectangle 27">
              <a:extLst>
                <a:ext uri="{FF2B5EF4-FFF2-40B4-BE49-F238E27FC236}">
                  <a16:creationId xmlns:a16="http://schemas.microsoft.com/office/drawing/2014/main" id="{ABA4C2FC-2772-4A9C-A1C4-EB274243595A}"/>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9" name="Rectangle 28">
              <a:extLst>
                <a:ext uri="{FF2B5EF4-FFF2-40B4-BE49-F238E27FC236}">
                  <a16:creationId xmlns:a16="http://schemas.microsoft.com/office/drawing/2014/main" id="{5BA79B15-9412-48FB-AB16-F5F26F020CEE}"/>
                </a:ext>
              </a:extLst>
            </p:cNvPr>
            <p:cNvSpPr/>
            <p:nvPr/>
          </p:nvSpPr>
          <p:spPr>
            <a:xfrm>
              <a:off x="8004518" y="198"/>
              <a:ext cx="1512000"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Write Python</a:t>
              </a:r>
            </a:p>
          </p:txBody>
        </p:sp>
        <p:sp>
          <p:nvSpPr>
            <p:cNvPr id="30" name="Rectangle 29">
              <a:extLst>
                <a:ext uri="{FF2B5EF4-FFF2-40B4-BE49-F238E27FC236}">
                  <a16:creationId xmlns:a16="http://schemas.microsoft.com/office/drawing/2014/main" id="{B2467C8F-3615-424C-BEA1-69496140341C}"/>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31" name="Rectangle 30">
              <a:extLst>
                <a:ext uri="{FF2B5EF4-FFF2-40B4-BE49-F238E27FC236}">
                  <a16:creationId xmlns:a16="http://schemas.microsoft.com/office/drawing/2014/main" id="{EA94C40F-79E6-4814-911D-750FAB81F767}"/>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23" name="Rectangle 22">
              <a:extLst>
                <a:ext uri="{FF2B5EF4-FFF2-40B4-BE49-F238E27FC236}">
                  <a16:creationId xmlns:a16="http://schemas.microsoft.com/office/drawing/2014/main" id="{E8975A4B-480F-4DA9-8C7D-7A6CF4B29AAC}"/>
                </a:ext>
              </a:extLst>
            </p:cNvPr>
            <p:cNvSpPr/>
            <p:nvPr/>
          </p:nvSpPr>
          <p:spPr>
            <a:xfrm>
              <a:off x="1533334" y="-4074"/>
              <a:ext cx="905066" cy="54401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grpSp>
      <p:graphicFrame>
        <p:nvGraphicFramePr>
          <p:cNvPr id="2" name="Table 1">
            <a:extLst>
              <a:ext uri="{FF2B5EF4-FFF2-40B4-BE49-F238E27FC236}">
                <a16:creationId xmlns:a16="http://schemas.microsoft.com/office/drawing/2014/main" id="{08E2CE27-9742-4014-A75A-790178A18EF8}"/>
              </a:ext>
            </a:extLst>
          </p:cNvPr>
          <p:cNvGraphicFramePr>
            <a:graphicFrameLocks noGrp="1"/>
          </p:cNvGraphicFramePr>
          <p:nvPr>
            <p:extLst>
              <p:ext uri="{D42A27DB-BD31-4B8C-83A1-F6EECF244321}">
                <p14:modId xmlns:p14="http://schemas.microsoft.com/office/powerpoint/2010/main" val="367884489"/>
              </p:ext>
            </p:extLst>
          </p:nvPr>
        </p:nvGraphicFramePr>
        <p:xfrm>
          <a:off x="1002081" y="2508924"/>
          <a:ext cx="10351718" cy="4056890"/>
        </p:xfrm>
        <a:graphic>
          <a:graphicData uri="http://schemas.openxmlformats.org/drawingml/2006/table">
            <a:tbl>
              <a:tblPr firstRow="1" firstCol="1" bandRow="1">
                <a:tableStyleId>{21E4AEA4-8DFA-4A89-87EB-49C32662AFE0}</a:tableStyleId>
              </a:tblPr>
              <a:tblGrid>
                <a:gridCol w="1114818">
                  <a:extLst>
                    <a:ext uri="{9D8B030D-6E8A-4147-A177-3AD203B41FA5}">
                      <a16:colId xmlns:a16="http://schemas.microsoft.com/office/drawing/2014/main" val="1298507633"/>
                    </a:ext>
                  </a:extLst>
                </a:gridCol>
                <a:gridCol w="2309225">
                  <a:extLst>
                    <a:ext uri="{9D8B030D-6E8A-4147-A177-3AD203B41FA5}">
                      <a16:colId xmlns:a16="http://schemas.microsoft.com/office/drawing/2014/main" val="1634394891"/>
                    </a:ext>
                  </a:extLst>
                </a:gridCol>
                <a:gridCol w="2309225">
                  <a:extLst>
                    <a:ext uri="{9D8B030D-6E8A-4147-A177-3AD203B41FA5}">
                      <a16:colId xmlns:a16="http://schemas.microsoft.com/office/drawing/2014/main" val="3684307853"/>
                    </a:ext>
                  </a:extLst>
                </a:gridCol>
                <a:gridCol w="2309225">
                  <a:extLst>
                    <a:ext uri="{9D8B030D-6E8A-4147-A177-3AD203B41FA5}">
                      <a16:colId xmlns:a16="http://schemas.microsoft.com/office/drawing/2014/main" val="2936217472"/>
                    </a:ext>
                  </a:extLst>
                </a:gridCol>
                <a:gridCol w="2309225">
                  <a:extLst>
                    <a:ext uri="{9D8B030D-6E8A-4147-A177-3AD203B41FA5}">
                      <a16:colId xmlns:a16="http://schemas.microsoft.com/office/drawing/2014/main" val="2539594194"/>
                    </a:ext>
                  </a:extLst>
                </a:gridCol>
              </a:tblGrid>
              <a:tr h="0">
                <a:tc>
                  <a:txBody>
                    <a:bodyPr/>
                    <a:lstStyle/>
                    <a:p>
                      <a:pPr>
                        <a:lnSpc>
                          <a:spcPct val="107000"/>
                        </a:lnSpc>
                        <a:spcAft>
                          <a:spcPts val="0"/>
                        </a:spcAft>
                      </a:pPr>
                      <a:r>
                        <a:rPr lang="en-GB" sz="1800">
                          <a:effectLst/>
                        </a:rPr>
                        <a:t> </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err="1">
                          <a:effectLst/>
                          <a:latin typeface="Calibri" panose="020F0502020204030204" pitchFamily="34" charset="0"/>
                          <a:ea typeface="Calibri" panose="020F0502020204030204" pitchFamily="34" charset="0"/>
                          <a:cs typeface="Times New Roman" panose="02020603050405020304" pitchFamily="18" charset="0"/>
                        </a:rPr>
                        <a:t>PoC</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Good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Better</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a:effectLst/>
                        </a:rPr>
                        <a:t>Best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0204725"/>
                  </a:ext>
                </a:extLst>
              </a:tr>
              <a:tr h="0">
                <a:tc>
                  <a:txBody>
                    <a:bodyPr/>
                    <a:lstStyle/>
                    <a:p>
                      <a:pPr>
                        <a:lnSpc>
                          <a:spcPct val="107000"/>
                        </a:lnSpc>
                        <a:spcAft>
                          <a:spcPts val="0"/>
                        </a:spcAft>
                      </a:pPr>
                      <a:r>
                        <a:rPr lang="en-GB" sz="1800">
                          <a:effectLst/>
                        </a:rPr>
                        <a:t>Text matching</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Capture a search term and compare to database</a:t>
                      </a:r>
                    </a:p>
                  </a:txBody>
                  <a:tcPr marL="68580" marR="68580" marT="0" marB="0"/>
                </a:tc>
                <a:tc>
                  <a:txBody>
                    <a:bodyPr/>
                    <a:lstStyle/>
                    <a:p>
                      <a:pPr>
                        <a:lnSpc>
                          <a:spcPct val="107000"/>
                        </a:lnSpc>
                        <a:spcAft>
                          <a:spcPts val="0"/>
                        </a:spcAft>
                      </a:pPr>
                      <a:r>
                        <a:rPr lang="en-GB" sz="1800">
                          <a:effectLst/>
                        </a:rPr>
                        <a:t>Exact matches only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Exact matches and close matches, deal with common abbreviations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Exact matches presented first and then close matches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0212712"/>
                  </a:ext>
                </a:extLst>
              </a:tr>
              <a:tr h="0">
                <a:tc>
                  <a:txBody>
                    <a:bodyPr/>
                    <a:lstStyle/>
                    <a:p>
                      <a:pPr>
                        <a:lnSpc>
                          <a:spcPct val="107000"/>
                        </a:lnSpc>
                        <a:spcAft>
                          <a:spcPts val="0"/>
                        </a:spcAft>
                      </a:pPr>
                      <a:r>
                        <a:rPr lang="en-GB" sz="1800">
                          <a:effectLst/>
                        </a:rPr>
                        <a:t>Display matches</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Return a value to the combo box</a:t>
                      </a:r>
                    </a:p>
                  </a:txBody>
                  <a:tcPr marL="68580" marR="68580" marT="0" marB="0"/>
                </a:tc>
                <a:tc>
                  <a:txBody>
                    <a:bodyPr/>
                    <a:lstStyle/>
                    <a:p>
                      <a:pPr>
                        <a:lnSpc>
                          <a:spcPct val="107000"/>
                        </a:lnSpc>
                        <a:spcAft>
                          <a:spcPts val="0"/>
                        </a:spcAft>
                      </a:pPr>
                      <a:r>
                        <a:rPr lang="en-GB" sz="1800">
                          <a:effectLst/>
                        </a:rPr>
                        <a:t>Display cell value with match</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dirty="0">
                          <a:effectLst/>
                        </a:rPr>
                        <a:t> Display cell value with match plus another attribute for more context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2859420"/>
                  </a:ext>
                </a:extLst>
              </a:tr>
              <a:tr h="0">
                <a:tc>
                  <a:txBody>
                    <a:bodyPr/>
                    <a:lstStyle/>
                    <a:p>
                      <a:pPr>
                        <a:lnSpc>
                          <a:spcPct val="107000"/>
                        </a:lnSpc>
                        <a:spcAft>
                          <a:spcPts val="0"/>
                        </a:spcAft>
                      </a:pPr>
                      <a:r>
                        <a:rPr lang="en-GB" sz="1800">
                          <a:effectLst/>
                        </a:rPr>
                        <a:t>Zoom and pan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Figure out how to zoom the map to an extent</a:t>
                      </a:r>
                    </a:p>
                  </a:txBody>
                  <a:tcPr marL="68580" marR="68580" marT="0" marB="0"/>
                </a:tc>
                <a:tc>
                  <a:txBody>
                    <a:bodyPr/>
                    <a:lstStyle/>
                    <a:p>
                      <a:pPr>
                        <a:lnSpc>
                          <a:spcPct val="107000"/>
                        </a:lnSpc>
                        <a:spcAft>
                          <a:spcPts val="0"/>
                        </a:spcAft>
                      </a:pPr>
                      <a:r>
                        <a:rPr lang="en-GB" sz="1800">
                          <a:effectLst/>
                        </a:rPr>
                        <a:t>Zoom to extent of bounding box</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Zoom to extent of bounding box + a small buffer to make it look nice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Zoom to extent of bounding box + a scale-dependent buffer to optimise display. Highlight feature?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61966573"/>
                  </a:ext>
                </a:extLst>
              </a:tr>
            </a:tbl>
          </a:graphicData>
        </a:graphic>
      </p:graphicFrame>
    </p:spTree>
    <p:extLst>
      <p:ext uri="{BB962C8B-B14F-4D97-AF65-F5344CB8AC3E}">
        <p14:creationId xmlns:p14="http://schemas.microsoft.com/office/powerpoint/2010/main" val="1514634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81B84F-C997-4F34-BDD0-DB97B7C965E6}"/>
              </a:ext>
            </a:extLst>
          </p:cNvPr>
          <p:cNvSpPr>
            <a:spLocks noGrp="1"/>
          </p:cNvSpPr>
          <p:nvPr>
            <p:ph idx="1"/>
          </p:nvPr>
        </p:nvSpPr>
        <p:spPr>
          <a:xfrm>
            <a:off x="838200" y="1111624"/>
            <a:ext cx="10515600" cy="5326754"/>
          </a:xfrm>
        </p:spPr>
        <p:txBody>
          <a:bodyPr>
            <a:normAutofit/>
          </a:bodyPr>
          <a:lstStyle/>
          <a:p>
            <a:pPr marL="0" indent="0">
              <a:buNone/>
            </a:pPr>
            <a:r>
              <a:rPr lang="en-US" sz="4000" dirty="0">
                <a:solidFill>
                  <a:schemeClr val="tx2"/>
                </a:solidFill>
              </a:rPr>
              <a:t>Plugin Builder 3 plugin</a:t>
            </a:r>
            <a:endParaRPr lang="en-GB" sz="4000" dirty="0">
              <a:solidFill>
                <a:schemeClr val="tx2"/>
              </a:solidFill>
            </a:endParaRPr>
          </a:p>
          <a:p>
            <a:pPr marL="0" indent="0">
              <a:spcBef>
                <a:spcPts val="0"/>
              </a:spcBef>
              <a:buNone/>
            </a:pPr>
            <a:endParaRPr lang="en-GB" sz="1200" dirty="0"/>
          </a:p>
          <a:p>
            <a:pPr marL="0" indent="0">
              <a:buNone/>
            </a:pPr>
            <a:r>
              <a:rPr lang="en-GB" sz="2400" dirty="0"/>
              <a:t>Very easy way to get started with a plugin. Creates the framework files and structure of the plugin, including what is needed to publish to the QGIS Repository if you want to create a public plugin.</a:t>
            </a:r>
          </a:p>
          <a:p>
            <a:pPr marL="0" indent="0">
              <a:buNone/>
            </a:pPr>
            <a:endParaRPr lang="en-GB" sz="800" dirty="0"/>
          </a:p>
          <a:p>
            <a:pPr marL="0" indent="0">
              <a:buNone/>
            </a:pPr>
            <a:r>
              <a:rPr lang="en-GB" sz="2400" dirty="0"/>
              <a:t>Tutorials available: e.g. </a:t>
            </a:r>
            <a:r>
              <a:rPr lang="en-GB" sz="2400" dirty="0">
                <a:hlinkClick r:id="rId3"/>
              </a:rPr>
              <a:t>GIS Coordinated: How to Make a QGIS Plugin</a:t>
            </a:r>
            <a:endParaRPr lang="en-GB" sz="2400" dirty="0"/>
          </a:p>
          <a:p>
            <a:pPr marL="0" indent="0">
              <a:buNone/>
            </a:pPr>
            <a:endParaRPr lang="en-GB" sz="1200" dirty="0"/>
          </a:p>
          <a:p>
            <a:pPr marL="0" indent="0">
              <a:buNone/>
            </a:pPr>
            <a:r>
              <a:rPr lang="en-GB" sz="2400" dirty="0"/>
              <a:t>Find your new plugin here:</a:t>
            </a:r>
          </a:p>
          <a:p>
            <a:pPr marL="0" indent="0">
              <a:buNone/>
            </a:pPr>
            <a:endParaRPr lang="en-GB" sz="2400" dirty="0"/>
          </a:p>
          <a:p>
            <a:pPr marL="0" indent="0">
              <a:buNone/>
            </a:pPr>
            <a:endParaRPr lang="en-GB" sz="2400" dirty="0"/>
          </a:p>
          <a:p>
            <a:pPr marL="0" indent="0">
              <a:buNone/>
            </a:pPr>
            <a:r>
              <a:rPr lang="en-GB" sz="2400" dirty="0"/>
              <a:t>News on Qt6 and QGIS 4.0: </a:t>
            </a:r>
            <a:r>
              <a:rPr lang="en-GB" sz="2400" dirty="0">
                <a:hlinkClick r:id="rId4"/>
              </a:rPr>
              <a:t>https://blog.qgis.org/2025/04/17/qgis-is-moving-to-qt6-and-launching-qgis-4-0/</a:t>
            </a:r>
            <a:r>
              <a:rPr lang="en-GB" sz="2400" dirty="0"/>
              <a:t> </a:t>
            </a:r>
          </a:p>
        </p:txBody>
      </p:sp>
      <p:grpSp>
        <p:nvGrpSpPr>
          <p:cNvPr id="13" name="Group 12">
            <a:extLst>
              <a:ext uri="{FF2B5EF4-FFF2-40B4-BE49-F238E27FC236}">
                <a16:creationId xmlns:a16="http://schemas.microsoft.com/office/drawing/2014/main" id="{2111C694-BD94-4E2F-A67B-65225C5D37FB}"/>
              </a:ext>
            </a:extLst>
          </p:cNvPr>
          <p:cNvGrpSpPr/>
          <p:nvPr/>
        </p:nvGrpSpPr>
        <p:grpSpPr>
          <a:xfrm>
            <a:off x="-7263" y="0"/>
            <a:ext cx="12199262" cy="548282"/>
            <a:chOff x="-7263" y="-4074"/>
            <a:chExt cx="12199262" cy="548282"/>
          </a:xfrm>
        </p:grpSpPr>
        <p:sp>
          <p:nvSpPr>
            <p:cNvPr id="14" name="Rectangle 13">
              <a:extLst>
                <a:ext uri="{FF2B5EF4-FFF2-40B4-BE49-F238E27FC236}">
                  <a16:creationId xmlns:a16="http://schemas.microsoft.com/office/drawing/2014/main" id="{6ECB2D27-F1FB-48F5-9124-95CD77A72CB4}"/>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15" name="Rectangle 14">
              <a:extLst>
                <a:ext uri="{FF2B5EF4-FFF2-40B4-BE49-F238E27FC236}">
                  <a16:creationId xmlns:a16="http://schemas.microsoft.com/office/drawing/2014/main" id="{02266C5F-65AE-45D4-B61B-CD56F22D5FF4}"/>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17" name="Rectangle 16">
              <a:extLst>
                <a:ext uri="{FF2B5EF4-FFF2-40B4-BE49-F238E27FC236}">
                  <a16:creationId xmlns:a16="http://schemas.microsoft.com/office/drawing/2014/main" id="{C2799457-BCCC-4EF0-BED6-B3DEBC33E3C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18" name="Rectangle 17">
              <a:extLst>
                <a:ext uri="{FF2B5EF4-FFF2-40B4-BE49-F238E27FC236}">
                  <a16:creationId xmlns:a16="http://schemas.microsoft.com/office/drawing/2014/main" id="{7C079CE3-4863-49AD-BCD0-F361373D9CE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19" name="Rectangle 18">
              <a:extLst>
                <a:ext uri="{FF2B5EF4-FFF2-40B4-BE49-F238E27FC236}">
                  <a16:creationId xmlns:a16="http://schemas.microsoft.com/office/drawing/2014/main" id="{5540D1F1-76D5-4D20-A877-DFC01DE84B8B}"/>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0" name="Rectangle 19">
              <a:extLst>
                <a:ext uri="{FF2B5EF4-FFF2-40B4-BE49-F238E27FC236}">
                  <a16:creationId xmlns:a16="http://schemas.microsoft.com/office/drawing/2014/main" id="{7EBD2ED2-D21B-4578-A16B-F9142E0300E0}"/>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21" name="Rectangle 20">
              <a:extLst>
                <a:ext uri="{FF2B5EF4-FFF2-40B4-BE49-F238E27FC236}">
                  <a16:creationId xmlns:a16="http://schemas.microsoft.com/office/drawing/2014/main" id="{DEBB5090-C926-4480-A973-BB8E376331B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22" name="Rectangle 21">
              <a:extLst>
                <a:ext uri="{FF2B5EF4-FFF2-40B4-BE49-F238E27FC236}">
                  <a16:creationId xmlns:a16="http://schemas.microsoft.com/office/drawing/2014/main" id="{0B8A43C0-1569-427D-84D1-E17CCC3757DF}"/>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16" name="Rectangle 15">
              <a:extLst>
                <a:ext uri="{FF2B5EF4-FFF2-40B4-BE49-F238E27FC236}">
                  <a16:creationId xmlns:a16="http://schemas.microsoft.com/office/drawing/2014/main" id="{3D9691A9-62FA-4D28-9EB7-1427E1F15288}"/>
                </a:ext>
              </a:extLst>
            </p:cNvPr>
            <p:cNvSpPr/>
            <p:nvPr/>
          </p:nvSpPr>
          <p:spPr>
            <a:xfrm>
              <a:off x="2459734" y="-4074"/>
              <a:ext cx="1512000"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grpSp>
      <p:pic>
        <p:nvPicPr>
          <p:cNvPr id="5" name="Picture 4">
            <a:extLst>
              <a:ext uri="{FF2B5EF4-FFF2-40B4-BE49-F238E27FC236}">
                <a16:creationId xmlns:a16="http://schemas.microsoft.com/office/drawing/2014/main" id="{8585C735-1D73-4B4B-8965-5AB57294CC5A}"/>
              </a:ext>
            </a:extLst>
          </p:cNvPr>
          <p:cNvPicPr>
            <a:picLocks noChangeAspect="1"/>
          </p:cNvPicPr>
          <p:nvPr/>
        </p:nvPicPr>
        <p:blipFill rotWithShape="1">
          <a:blip r:embed="rId5"/>
          <a:srcRect t="7775"/>
          <a:stretch/>
        </p:blipFill>
        <p:spPr>
          <a:xfrm>
            <a:off x="866956" y="4484316"/>
            <a:ext cx="9998588" cy="739036"/>
          </a:xfrm>
          <a:prstGeom prst="rect">
            <a:avLst/>
          </a:prstGeom>
        </p:spPr>
      </p:pic>
    </p:spTree>
    <p:extLst>
      <p:ext uri="{BB962C8B-B14F-4D97-AF65-F5344CB8AC3E}">
        <p14:creationId xmlns:p14="http://schemas.microsoft.com/office/powerpoint/2010/main" val="252095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2111C694-BD94-4E2F-A67B-65225C5D37FB}"/>
              </a:ext>
            </a:extLst>
          </p:cNvPr>
          <p:cNvGrpSpPr/>
          <p:nvPr/>
        </p:nvGrpSpPr>
        <p:grpSpPr>
          <a:xfrm>
            <a:off x="-7263" y="0"/>
            <a:ext cx="12199262" cy="548282"/>
            <a:chOff x="-7263" y="-4074"/>
            <a:chExt cx="12199262" cy="548282"/>
          </a:xfrm>
        </p:grpSpPr>
        <p:sp>
          <p:nvSpPr>
            <p:cNvPr id="14" name="Rectangle 13">
              <a:extLst>
                <a:ext uri="{FF2B5EF4-FFF2-40B4-BE49-F238E27FC236}">
                  <a16:creationId xmlns:a16="http://schemas.microsoft.com/office/drawing/2014/main" id="{6ECB2D27-F1FB-48F5-9124-95CD77A72CB4}"/>
                </a:ext>
              </a:extLst>
            </p:cNvPr>
            <p:cNvSpPr/>
            <p:nvPr/>
          </p:nvSpPr>
          <p:spPr>
            <a:xfrm>
              <a:off x="1533334" y="-4074"/>
              <a:ext cx="905066"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Plan</a:t>
              </a:r>
            </a:p>
          </p:txBody>
        </p:sp>
        <p:sp>
          <p:nvSpPr>
            <p:cNvPr id="15" name="Rectangle 14">
              <a:extLst>
                <a:ext uri="{FF2B5EF4-FFF2-40B4-BE49-F238E27FC236}">
                  <a16:creationId xmlns:a16="http://schemas.microsoft.com/office/drawing/2014/main" id="{02266C5F-65AE-45D4-B61B-CD56F22D5FF4}"/>
                </a:ext>
              </a:extLst>
            </p:cNvPr>
            <p:cNvSpPr/>
            <p:nvPr/>
          </p:nvSpPr>
          <p:spPr>
            <a:xfrm>
              <a:off x="-7263" y="-1011"/>
              <a:ext cx="1540593" cy="544010"/>
            </a:xfrm>
            <a:prstGeom prst="rect">
              <a:avLst/>
            </a:prstGeom>
            <a:solidFill>
              <a:schemeClr val="bg2"/>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Why Bother?</a:t>
              </a:r>
            </a:p>
          </p:txBody>
        </p:sp>
        <p:sp>
          <p:nvSpPr>
            <p:cNvPr id="17" name="Rectangle 16">
              <a:extLst>
                <a:ext uri="{FF2B5EF4-FFF2-40B4-BE49-F238E27FC236}">
                  <a16:creationId xmlns:a16="http://schemas.microsoft.com/office/drawing/2014/main" id="{C2799457-BCCC-4EF0-BED6-B3DEBC33E3C1}"/>
                </a:ext>
              </a:extLst>
            </p:cNvPr>
            <p:cNvSpPr/>
            <p:nvPr/>
          </p:nvSpPr>
          <p:spPr>
            <a:xfrm>
              <a:off x="3982401" y="0"/>
              <a:ext cx="1284250" cy="544010"/>
            </a:xfrm>
            <a:prstGeom prst="rect">
              <a:avLst/>
            </a:prstGeom>
            <a:solidFill>
              <a:schemeClr val="bg2"/>
            </a:solidFill>
            <a:ln>
              <a:solidFill>
                <a:schemeClr val="bg1">
                  <a:lumMod val="9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Design Dialogues</a:t>
              </a:r>
            </a:p>
          </p:txBody>
        </p:sp>
        <p:sp>
          <p:nvSpPr>
            <p:cNvPr id="18" name="Rectangle 17">
              <a:extLst>
                <a:ext uri="{FF2B5EF4-FFF2-40B4-BE49-F238E27FC236}">
                  <a16:creationId xmlns:a16="http://schemas.microsoft.com/office/drawing/2014/main" id="{7C079CE3-4863-49AD-BCD0-F361373D9CEA}"/>
                </a:ext>
              </a:extLst>
            </p:cNvPr>
            <p:cNvSpPr/>
            <p:nvPr/>
          </p:nvSpPr>
          <p:spPr>
            <a:xfrm>
              <a:off x="5266651" y="-4074"/>
              <a:ext cx="1199199" cy="544010"/>
            </a:xfrm>
            <a:prstGeom prst="rect">
              <a:avLst/>
            </a:prstGeom>
            <a:solidFill>
              <a:schemeClr val="bg2"/>
            </a:solidFill>
            <a:ln>
              <a:solidFill>
                <a:schemeClr val="bg1">
                  <a:lumMod val="9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Compile</a:t>
              </a:r>
            </a:p>
          </p:txBody>
        </p:sp>
        <p:sp>
          <p:nvSpPr>
            <p:cNvPr id="19" name="Rectangle 18">
              <a:extLst>
                <a:ext uri="{FF2B5EF4-FFF2-40B4-BE49-F238E27FC236}">
                  <a16:creationId xmlns:a16="http://schemas.microsoft.com/office/drawing/2014/main" id="{5540D1F1-76D5-4D20-A877-DFC01DE84B8B}"/>
                </a:ext>
              </a:extLst>
            </p:cNvPr>
            <p:cNvSpPr/>
            <p:nvPr/>
          </p:nvSpPr>
          <p:spPr>
            <a:xfrm>
              <a:off x="6477659" y="0"/>
              <a:ext cx="1512000" cy="544010"/>
            </a:xfrm>
            <a:prstGeom prst="rect">
              <a:avLst/>
            </a:prstGeom>
            <a:solidFill>
              <a:schemeClr val="bg2"/>
            </a:solidFill>
            <a:ln>
              <a:solidFill>
                <a:schemeClr val="bg1">
                  <a:lumMod val="9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Connect a Database</a:t>
              </a:r>
            </a:p>
          </p:txBody>
        </p:sp>
        <p:sp>
          <p:nvSpPr>
            <p:cNvPr id="20" name="Rectangle 19">
              <a:extLst>
                <a:ext uri="{FF2B5EF4-FFF2-40B4-BE49-F238E27FC236}">
                  <a16:creationId xmlns:a16="http://schemas.microsoft.com/office/drawing/2014/main" id="{7EBD2ED2-D21B-4578-A16B-F9142E0300E0}"/>
                </a:ext>
              </a:extLst>
            </p:cNvPr>
            <p:cNvSpPr/>
            <p:nvPr/>
          </p:nvSpPr>
          <p:spPr>
            <a:xfrm>
              <a:off x="8004518" y="198"/>
              <a:ext cx="1512000" cy="544010"/>
            </a:xfrm>
            <a:prstGeom prst="rect">
              <a:avLst/>
            </a:prstGeom>
            <a:solidFill>
              <a:schemeClr val="bg2"/>
            </a:solidFill>
            <a:ln>
              <a:solidFill>
                <a:schemeClr val="bg1">
                  <a:lumMod val="95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Write Python</a:t>
              </a:r>
            </a:p>
          </p:txBody>
        </p:sp>
        <p:sp>
          <p:nvSpPr>
            <p:cNvPr id="21" name="Rectangle 20">
              <a:extLst>
                <a:ext uri="{FF2B5EF4-FFF2-40B4-BE49-F238E27FC236}">
                  <a16:creationId xmlns:a16="http://schemas.microsoft.com/office/drawing/2014/main" id="{DEBB5090-C926-4480-A973-BB8E376331BD}"/>
                </a:ext>
              </a:extLst>
            </p:cNvPr>
            <p:cNvSpPr/>
            <p:nvPr/>
          </p:nvSpPr>
          <p:spPr>
            <a:xfrm>
              <a:off x="9521851" y="-4074"/>
              <a:ext cx="1512000" cy="54401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Test and Troubleshoot</a:t>
              </a:r>
            </a:p>
          </p:txBody>
        </p:sp>
        <p:sp>
          <p:nvSpPr>
            <p:cNvPr id="22" name="Rectangle 21">
              <a:extLst>
                <a:ext uri="{FF2B5EF4-FFF2-40B4-BE49-F238E27FC236}">
                  <a16:creationId xmlns:a16="http://schemas.microsoft.com/office/drawing/2014/main" id="{0B8A43C0-1569-427D-84D1-E17CCC3757DF}"/>
                </a:ext>
              </a:extLst>
            </p:cNvPr>
            <p:cNvSpPr/>
            <p:nvPr/>
          </p:nvSpPr>
          <p:spPr>
            <a:xfrm>
              <a:off x="11044518" y="0"/>
              <a:ext cx="1147481" cy="544010"/>
            </a:xfrm>
            <a:prstGeom prst="rect">
              <a:avLst/>
            </a:prstGeom>
            <a:solidFill>
              <a:schemeClr val="bg2"/>
            </a:solidFill>
            <a:ln>
              <a:solidFill>
                <a:schemeClr val="bg1">
                  <a:lumMod val="9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Publish</a:t>
              </a:r>
            </a:p>
          </p:txBody>
        </p:sp>
        <p:sp>
          <p:nvSpPr>
            <p:cNvPr id="16" name="Rectangle 15">
              <a:extLst>
                <a:ext uri="{FF2B5EF4-FFF2-40B4-BE49-F238E27FC236}">
                  <a16:creationId xmlns:a16="http://schemas.microsoft.com/office/drawing/2014/main" id="{3D9691A9-62FA-4D28-9EB7-1427E1F15288}"/>
                </a:ext>
              </a:extLst>
            </p:cNvPr>
            <p:cNvSpPr/>
            <p:nvPr/>
          </p:nvSpPr>
          <p:spPr>
            <a:xfrm>
              <a:off x="2459734" y="-4074"/>
              <a:ext cx="1512000" cy="544010"/>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a:t>Build Framework</a:t>
              </a:r>
            </a:p>
          </p:txBody>
        </p:sp>
      </p:grpSp>
      <p:pic>
        <p:nvPicPr>
          <p:cNvPr id="6" name="Picture 5">
            <a:extLst>
              <a:ext uri="{FF2B5EF4-FFF2-40B4-BE49-F238E27FC236}">
                <a16:creationId xmlns:a16="http://schemas.microsoft.com/office/drawing/2014/main" id="{3C1EE3F1-968B-407F-8446-0241F1FD9B45}"/>
              </a:ext>
            </a:extLst>
          </p:cNvPr>
          <p:cNvPicPr>
            <a:picLocks noChangeAspect="1"/>
          </p:cNvPicPr>
          <p:nvPr/>
        </p:nvPicPr>
        <p:blipFill>
          <a:blip r:embed="rId3"/>
          <a:stretch>
            <a:fillRect/>
          </a:stretch>
        </p:blipFill>
        <p:spPr>
          <a:xfrm>
            <a:off x="1057341" y="668847"/>
            <a:ext cx="10365647" cy="6184881"/>
          </a:xfrm>
          <a:prstGeom prst="rect">
            <a:avLst/>
          </a:prstGeom>
        </p:spPr>
      </p:pic>
      <p:sp>
        <p:nvSpPr>
          <p:cNvPr id="7" name="Rectangle 6">
            <a:extLst>
              <a:ext uri="{FF2B5EF4-FFF2-40B4-BE49-F238E27FC236}">
                <a16:creationId xmlns:a16="http://schemas.microsoft.com/office/drawing/2014/main" id="{71133F92-C045-4468-BD22-E92D2DFF0E39}"/>
              </a:ext>
            </a:extLst>
          </p:cNvPr>
          <p:cNvSpPr/>
          <p:nvPr/>
        </p:nvSpPr>
        <p:spPr>
          <a:xfrm>
            <a:off x="1533330" y="3620022"/>
            <a:ext cx="9752621" cy="162838"/>
          </a:xfrm>
          <a:prstGeom prst="rect">
            <a:avLst/>
          </a:prstGeom>
          <a:solidFill>
            <a:srgbClr val="3E8853">
              <a:alpha val="2549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0E1307DC-F6D4-408D-8223-5700FD55A0A4}"/>
              </a:ext>
            </a:extLst>
          </p:cNvPr>
          <p:cNvSpPr/>
          <p:nvPr/>
        </p:nvSpPr>
        <p:spPr>
          <a:xfrm>
            <a:off x="1533329" y="4321480"/>
            <a:ext cx="5806923" cy="162838"/>
          </a:xfrm>
          <a:prstGeom prst="rect">
            <a:avLst/>
          </a:prstGeom>
          <a:solidFill>
            <a:schemeClr val="accent2">
              <a:alpha val="2588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a:extLst>
              <a:ext uri="{FF2B5EF4-FFF2-40B4-BE49-F238E27FC236}">
                <a16:creationId xmlns:a16="http://schemas.microsoft.com/office/drawing/2014/main" id="{F16558FC-0F25-4A3E-99D5-57F093C65D98}"/>
              </a:ext>
            </a:extLst>
          </p:cNvPr>
          <p:cNvSpPr/>
          <p:nvPr/>
        </p:nvSpPr>
        <p:spPr>
          <a:xfrm>
            <a:off x="1533328" y="4660678"/>
            <a:ext cx="5806923" cy="162838"/>
          </a:xfrm>
          <a:prstGeom prst="rect">
            <a:avLst/>
          </a:prstGeom>
          <a:solidFill>
            <a:schemeClr val="accent4">
              <a:alpha val="2588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572EC09F-A49A-400A-999E-ECB3A0A18884}"/>
              </a:ext>
            </a:extLst>
          </p:cNvPr>
          <p:cNvSpPr/>
          <p:nvPr/>
        </p:nvSpPr>
        <p:spPr>
          <a:xfrm>
            <a:off x="1533328" y="4140350"/>
            <a:ext cx="5806923" cy="162838"/>
          </a:xfrm>
          <a:prstGeom prst="rect">
            <a:avLst/>
          </a:prstGeom>
          <a:solidFill>
            <a:schemeClr val="accent1">
              <a:alpha val="2588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80C85799-A2FF-4E26-B372-77311D5E7BD2}"/>
              </a:ext>
            </a:extLst>
          </p:cNvPr>
          <p:cNvSpPr/>
          <p:nvPr/>
        </p:nvSpPr>
        <p:spPr>
          <a:xfrm>
            <a:off x="1533328" y="4479548"/>
            <a:ext cx="5806923" cy="162838"/>
          </a:xfrm>
          <a:prstGeom prst="rect">
            <a:avLst/>
          </a:prstGeom>
          <a:solidFill>
            <a:srgbClr val="FFFF00">
              <a:alpha val="2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22374338"/>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2295</TotalTime>
  <Words>4272</Words>
  <Application>Microsoft Office PowerPoint</Application>
  <PresentationFormat>Widescreen</PresentationFormat>
  <Paragraphs>617</Paragraphs>
  <Slides>38</Slides>
  <Notes>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Consolas</vt:lpstr>
      <vt:lpstr>Times New Roman</vt:lpstr>
      <vt:lpstr>Office Theme</vt:lpstr>
      <vt:lpstr>Creating plugins to extend QGIS for biological data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plugins to extend QGIS</dc:title>
  <dc:creator>Alex Waechter</dc:creator>
  <cp:lastModifiedBy>HERC Vol</cp:lastModifiedBy>
  <cp:revision>92</cp:revision>
  <dcterms:created xsi:type="dcterms:W3CDTF">2025-07-01T14:01:56Z</dcterms:created>
  <dcterms:modified xsi:type="dcterms:W3CDTF">2025-11-05T16:04:24Z</dcterms:modified>
</cp:coreProperties>
</file>